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6" r:id="rId3"/>
    <p:sldId id="258" r:id="rId4"/>
    <p:sldId id="259" r:id="rId5"/>
    <p:sldId id="277" r:id="rId6"/>
    <p:sldId id="276" r:id="rId7"/>
    <p:sldId id="271" r:id="rId8"/>
    <p:sldId id="278" r:id="rId9"/>
    <p:sldId id="279" r:id="rId10"/>
    <p:sldId id="280" r:id="rId11"/>
    <p:sldId id="274" r:id="rId12"/>
    <p:sldId id="275" r:id="rId13"/>
    <p:sldId id="267" r:id="rId14"/>
    <p:sldId id="272" r:id="rId15"/>
    <p:sldId id="269" r:id="rId16"/>
    <p:sldId id="265" r:id="rId17"/>
    <p:sldId id="268" r:id="rId18"/>
    <p:sldId id="264" r:id="rId19"/>
    <p:sldId id="282"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3278" autoAdjust="0"/>
  </p:normalViewPr>
  <p:slideViewPr>
    <p:cSldViewPr snapToGrid="0">
      <p:cViewPr varScale="1">
        <p:scale>
          <a:sx n="60" d="100"/>
          <a:sy n="60" d="100"/>
        </p:scale>
        <p:origin x="72"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05DBD-4A75-4916-B7B6-0C2C0FE2E76D}"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B75973C-D1E1-483E-B91E-1B82640B84C5}">
      <dgm:prSet/>
      <dgm:spPr/>
      <dgm:t>
        <a:bodyPr/>
        <a:lstStyle/>
        <a:p>
          <a:r>
            <a:rPr lang="en-US"/>
            <a:t>Established in 1908 and made it possible for Carmel by the Sea to develop.</a:t>
          </a:r>
        </a:p>
      </dgm:t>
    </dgm:pt>
    <dgm:pt modelId="{FCB99377-0414-47AB-BEDD-5D89734375FD}" type="parTrans" cxnId="{4286E783-995A-43EC-9B2C-96D19225E732}">
      <dgm:prSet/>
      <dgm:spPr/>
      <dgm:t>
        <a:bodyPr/>
        <a:lstStyle/>
        <a:p>
          <a:endParaRPr lang="en-US"/>
        </a:p>
      </dgm:t>
    </dgm:pt>
    <dgm:pt modelId="{3147EE4D-2322-4628-A4A9-4FAFB33826C2}" type="sibTrans" cxnId="{4286E783-995A-43EC-9B2C-96D19225E732}">
      <dgm:prSet/>
      <dgm:spPr/>
      <dgm:t>
        <a:bodyPr/>
        <a:lstStyle/>
        <a:p>
          <a:endParaRPr lang="en-US"/>
        </a:p>
      </dgm:t>
    </dgm:pt>
    <dgm:pt modelId="{EAE47F7E-ADDA-4926-A960-D8C888202F10}">
      <dgm:prSet/>
      <dgm:spPr/>
      <dgm:t>
        <a:bodyPr/>
        <a:lstStyle/>
        <a:p>
          <a:r>
            <a:rPr lang="en-US"/>
            <a:t>In the last 100 years there have been many different configurations at the WWTP.</a:t>
          </a:r>
        </a:p>
      </dgm:t>
    </dgm:pt>
    <dgm:pt modelId="{D98318BF-7212-4E5F-B1B2-8D8C16933685}" type="parTrans" cxnId="{01887B2E-C189-4207-8D94-2F663E732D4C}">
      <dgm:prSet/>
      <dgm:spPr/>
      <dgm:t>
        <a:bodyPr/>
        <a:lstStyle/>
        <a:p>
          <a:endParaRPr lang="en-US"/>
        </a:p>
      </dgm:t>
    </dgm:pt>
    <dgm:pt modelId="{9CB7A72E-F241-4CCA-BC85-756E29741881}" type="sibTrans" cxnId="{01887B2E-C189-4207-8D94-2F663E732D4C}">
      <dgm:prSet/>
      <dgm:spPr/>
      <dgm:t>
        <a:bodyPr/>
        <a:lstStyle/>
        <a:p>
          <a:endParaRPr lang="en-US"/>
        </a:p>
      </dgm:t>
    </dgm:pt>
    <dgm:pt modelId="{CFB9B362-FB16-4FBD-BD57-21E128D4A836}">
      <dgm:prSet/>
      <dgm:spPr/>
      <dgm:t>
        <a:bodyPr/>
        <a:lstStyle/>
        <a:p>
          <a:r>
            <a:rPr lang="en-US"/>
            <a:t>Design of the 70’s and 80’s took into account floods by elevating structures (1967 flood map).</a:t>
          </a:r>
        </a:p>
      </dgm:t>
    </dgm:pt>
    <dgm:pt modelId="{9294442A-98A3-4856-AB16-7A60928B2F37}" type="parTrans" cxnId="{440DC328-9C93-41E5-92CA-F63564108138}">
      <dgm:prSet/>
      <dgm:spPr/>
      <dgm:t>
        <a:bodyPr/>
        <a:lstStyle/>
        <a:p>
          <a:endParaRPr lang="en-US"/>
        </a:p>
      </dgm:t>
    </dgm:pt>
    <dgm:pt modelId="{FB7F7A6C-0451-4558-8888-049989AF7673}" type="sibTrans" cxnId="{440DC328-9C93-41E5-92CA-F63564108138}">
      <dgm:prSet/>
      <dgm:spPr/>
      <dgm:t>
        <a:bodyPr/>
        <a:lstStyle/>
        <a:p>
          <a:endParaRPr lang="en-US"/>
        </a:p>
      </dgm:t>
    </dgm:pt>
    <dgm:pt modelId="{C3FB129C-34B3-4054-BAEA-909FF0EBA345}">
      <dgm:prSet/>
      <dgm:spPr/>
      <dgm:t>
        <a:bodyPr/>
        <a:lstStyle/>
        <a:p>
          <a:r>
            <a:rPr lang="en-US"/>
            <a:t>WWTP operated as designed through two approximately 50-year floods in the 90’s.</a:t>
          </a:r>
        </a:p>
      </dgm:t>
    </dgm:pt>
    <dgm:pt modelId="{271B0330-73ED-4738-AB44-02A429C0FFC7}" type="parTrans" cxnId="{25E6E248-C4E1-4248-A65B-E02FAF719979}">
      <dgm:prSet/>
      <dgm:spPr/>
      <dgm:t>
        <a:bodyPr/>
        <a:lstStyle/>
        <a:p>
          <a:endParaRPr lang="en-US"/>
        </a:p>
      </dgm:t>
    </dgm:pt>
    <dgm:pt modelId="{78B79E12-A59A-43E7-9B38-C008F36B06CB}" type="sibTrans" cxnId="{25E6E248-C4E1-4248-A65B-E02FAF719979}">
      <dgm:prSet/>
      <dgm:spPr/>
      <dgm:t>
        <a:bodyPr/>
        <a:lstStyle/>
        <a:p>
          <a:endParaRPr lang="en-US"/>
        </a:p>
      </dgm:t>
    </dgm:pt>
    <dgm:pt modelId="{D6858961-36E9-470E-9FF8-503C26C65D50}">
      <dgm:prSet/>
      <dgm:spPr/>
      <dgm:t>
        <a:bodyPr/>
        <a:lstStyle/>
        <a:p>
          <a:r>
            <a:rPr lang="en-US"/>
            <a:t>Treatment facilities are located approximately 2,500 feet inland from the shoreline</a:t>
          </a:r>
        </a:p>
      </dgm:t>
    </dgm:pt>
    <dgm:pt modelId="{19A91486-DFAA-462F-9EBF-1F1F221B0206}" type="parTrans" cxnId="{EF5671F3-2340-4C10-921E-9BDC1458319D}">
      <dgm:prSet/>
      <dgm:spPr/>
      <dgm:t>
        <a:bodyPr/>
        <a:lstStyle/>
        <a:p>
          <a:endParaRPr lang="en-US"/>
        </a:p>
      </dgm:t>
    </dgm:pt>
    <dgm:pt modelId="{7961B0A0-4018-4880-B7D9-403B04390918}" type="sibTrans" cxnId="{EF5671F3-2340-4C10-921E-9BDC1458319D}">
      <dgm:prSet/>
      <dgm:spPr/>
      <dgm:t>
        <a:bodyPr/>
        <a:lstStyle/>
        <a:p>
          <a:endParaRPr lang="en-US"/>
        </a:p>
      </dgm:t>
    </dgm:pt>
    <dgm:pt modelId="{85CE6AA6-96D7-46E0-94D6-B68E08340850}" type="pres">
      <dgm:prSet presAssocID="{A1D05DBD-4A75-4916-B7B6-0C2C0FE2E76D}" presName="diagram" presStyleCnt="0">
        <dgm:presLayoutVars>
          <dgm:dir/>
          <dgm:resizeHandles val="exact"/>
        </dgm:presLayoutVars>
      </dgm:prSet>
      <dgm:spPr/>
    </dgm:pt>
    <dgm:pt modelId="{83262686-9893-4911-A98B-CD24FD7F07E1}" type="pres">
      <dgm:prSet presAssocID="{EB75973C-D1E1-483E-B91E-1B82640B84C5}" presName="node" presStyleLbl="node1" presStyleIdx="0" presStyleCnt="5">
        <dgm:presLayoutVars>
          <dgm:bulletEnabled val="1"/>
        </dgm:presLayoutVars>
      </dgm:prSet>
      <dgm:spPr/>
    </dgm:pt>
    <dgm:pt modelId="{AC1BA38D-CD09-4CC3-AC49-D73E8780AFBA}" type="pres">
      <dgm:prSet presAssocID="{3147EE4D-2322-4628-A4A9-4FAFB33826C2}" presName="sibTrans" presStyleCnt="0"/>
      <dgm:spPr/>
    </dgm:pt>
    <dgm:pt modelId="{9A4CA92C-23B7-4C48-B6C7-7F2C2C1DE802}" type="pres">
      <dgm:prSet presAssocID="{EAE47F7E-ADDA-4926-A960-D8C888202F10}" presName="node" presStyleLbl="node1" presStyleIdx="1" presStyleCnt="5">
        <dgm:presLayoutVars>
          <dgm:bulletEnabled val="1"/>
        </dgm:presLayoutVars>
      </dgm:prSet>
      <dgm:spPr/>
    </dgm:pt>
    <dgm:pt modelId="{55282C41-05CF-4C46-91A3-580361DDA186}" type="pres">
      <dgm:prSet presAssocID="{9CB7A72E-F241-4CCA-BC85-756E29741881}" presName="sibTrans" presStyleCnt="0"/>
      <dgm:spPr/>
    </dgm:pt>
    <dgm:pt modelId="{04100497-AA2D-4D0D-9AD5-5527E2BFD68A}" type="pres">
      <dgm:prSet presAssocID="{CFB9B362-FB16-4FBD-BD57-21E128D4A836}" presName="node" presStyleLbl="node1" presStyleIdx="2" presStyleCnt="5">
        <dgm:presLayoutVars>
          <dgm:bulletEnabled val="1"/>
        </dgm:presLayoutVars>
      </dgm:prSet>
      <dgm:spPr/>
    </dgm:pt>
    <dgm:pt modelId="{A7A036C5-F206-47C8-8080-DFEE08F490D4}" type="pres">
      <dgm:prSet presAssocID="{FB7F7A6C-0451-4558-8888-049989AF7673}" presName="sibTrans" presStyleCnt="0"/>
      <dgm:spPr/>
    </dgm:pt>
    <dgm:pt modelId="{F3DB13A4-414C-44E5-BDCC-51D6EC4A0EF3}" type="pres">
      <dgm:prSet presAssocID="{C3FB129C-34B3-4054-BAEA-909FF0EBA345}" presName="node" presStyleLbl="node1" presStyleIdx="3" presStyleCnt="5">
        <dgm:presLayoutVars>
          <dgm:bulletEnabled val="1"/>
        </dgm:presLayoutVars>
      </dgm:prSet>
      <dgm:spPr/>
    </dgm:pt>
    <dgm:pt modelId="{29A2E8CE-073A-4900-81E2-75E4DD6E42D7}" type="pres">
      <dgm:prSet presAssocID="{78B79E12-A59A-43E7-9B38-C008F36B06CB}" presName="sibTrans" presStyleCnt="0"/>
      <dgm:spPr/>
    </dgm:pt>
    <dgm:pt modelId="{83297884-7E85-4E97-841D-6246E11783EF}" type="pres">
      <dgm:prSet presAssocID="{D6858961-36E9-470E-9FF8-503C26C65D50}" presName="node" presStyleLbl="node1" presStyleIdx="4" presStyleCnt="5">
        <dgm:presLayoutVars>
          <dgm:bulletEnabled val="1"/>
        </dgm:presLayoutVars>
      </dgm:prSet>
      <dgm:spPr/>
    </dgm:pt>
  </dgm:ptLst>
  <dgm:cxnLst>
    <dgm:cxn modelId="{23EC621A-9482-4DBA-90B0-51CDA72A705E}" type="presOf" srcId="{EB75973C-D1E1-483E-B91E-1B82640B84C5}" destId="{83262686-9893-4911-A98B-CD24FD7F07E1}" srcOrd="0" destOrd="0" presId="urn:microsoft.com/office/officeart/2005/8/layout/default"/>
    <dgm:cxn modelId="{C097B224-A740-456D-9CD8-6A6F79D42787}" type="presOf" srcId="{C3FB129C-34B3-4054-BAEA-909FF0EBA345}" destId="{F3DB13A4-414C-44E5-BDCC-51D6EC4A0EF3}" srcOrd="0" destOrd="0" presId="urn:microsoft.com/office/officeart/2005/8/layout/default"/>
    <dgm:cxn modelId="{440DC328-9C93-41E5-92CA-F63564108138}" srcId="{A1D05DBD-4A75-4916-B7B6-0C2C0FE2E76D}" destId="{CFB9B362-FB16-4FBD-BD57-21E128D4A836}" srcOrd="2" destOrd="0" parTransId="{9294442A-98A3-4856-AB16-7A60928B2F37}" sibTransId="{FB7F7A6C-0451-4558-8888-049989AF7673}"/>
    <dgm:cxn modelId="{01887B2E-C189-4207-8D94-2F663E732D4C}" srcId="{A1D05DBD-4A75-4916-B7B6-0C2C0FE2E76D}" destId="{EAE47F7E-ADDA-4926-A960-D8C888202F10}" srcOrd="1" destOrd="0" parTransId="{D98318BF-7212-4E5F-B1B2-8D8C16933685}" sibTransId="{9CB7A72E-F241-4CCA-BC85-756E29741881}"/>
    <dgm:cxn modelId="{08D4A139-5982-4DF9-A8F4-EE5A60C2BAE9}" type="presOf" srcId="{D6858961-36E9-470E-9FF8-503C26C65D50}" destId="{83297884-7E85-4E97-841D-6246E11783EF}" srcOrd="0" destOrd="0" presId="urn:microsoft.com/office/officeart/2005/8/layout/default"/>
    <dgm:cxn modelId="{66CD2864-D7BC-4467-933F-4DD5BB8B0A7B}" type="presOf" srcId="{EAE47F7E-ADDA-4926-A960-D8C888202F10}" destId="{9A4CA92C-23B7-4C48-B6C7-7F2C2C1DE802}" srcOrd="0" destOrd="0" presId="urn:microsoft.com/office/officeart/2005/8/layout/default"/>
    <dgm:cxn modelId="{25E6E248-C4E1-4248-A65B-E02FAF719979}" srcId="{A1D05DBD-4A75-4916-B7B6-0C2C0FE2E76D}" destId="{C3FB129C-34B3-4054-BAEA-909FF0EBA345}" srcOrd="3" destOrd="0" parTransId="{271B0330-73ED-4738-AB44-02A429C0FFC7}" sibTransId="{78B79E12-A59A-43E7-9B38-C008F36B06CB}"/>
    <dgm:cxn modelId="{4286E783-995A-43EC-9B2C-96D19225E732}" srcId="{A1D05DBD-4A75-4916-B7B6-0C2C0FE2E76D}" destId="{EB75973C-D1E1-483E-B91E-1B82640B84C5}" srcOrd="0" destOrd="0" parTransId="{FCB99377-0414-47AB-BEDD-5D89734375FD}" sibTransId="{3147EE4D-2322-4628-A4A9-4FAFB33826C2}"/>
    <dgm:cxn modelId="{D74F6EA2-3A8A-498C-95F9-464BB6A497B5}" type="presOf" srcId="{CFB9B362-FB16-4FBD-BD57-21E128D4A836}" destId="{04100497-AA2D-4D0D-9AD5-5527E2BFD68A}" srcOrd="0" destOrd="0" presId="urn:microsoft.com/office/officeart/2005/8/layout/default"/>
    <dgm:cxn modelId="{CA85D4A8-8091-4349-9073-FE7E3E067FF6}" type="presOf" srcId="{A1D05DBD-4A75-4916-B7B6-0C2C0FE2E76D}" destId="{85CE6AA6-96D7-46E0-94D6-B68E08340850}" srcOrd="0" destOrd="0" presId="urn:microsoft.com/office/officeart/2005/8/layout/default"/>
    <dgm:cxn modelId="{EF5671F3-2340-4C10-921E-9BDC1458319D}" srcId="{A1D05DBD-4A75-4916-B7B6-0C2C0FE2E76D}" destId="{D6858961-36E9-470E-9FF8-503C26C65D50}" srcOrd="4" destOrd="0" parTransId="{19A91486-DFAA-462F-9EBF-1F1F221B0206}" sibTransId="{7961B0A0-4018-4880-B7D9-403B04390918}"/>
    <dgm:cxn modelId="{8B9EA741-49E4-4944-ACCD-6BED8C22CBAF}" type="presParOf" srcId="{85CE6AA6-96D7-46E0-94D6-B68E08340850}" destId="{83262686-9893-4911-A98B-CD24FD7F07E1}" srcOrd="0" destOrd="0" presId="urn:microsoft.com/office/officeart/2005/8/layout/default"/>
    <dgm:cxn modelId="{85B45A8D-E4E9-4292-97DD-05814AC33E78}" type="presParOf" srcId="{85CE6AA6-96D7-46E0-94D6-B68E08340850}" destId="{AC1BA38D-CD09-4CC3-AC49-D73E8780AFBA}" srcOrd="1" destOrd="0" presId="urn:microsoft.com/office/officeart/2005/8/layout/default"/>
    <dgm:cxn modelId="{5AFFA006-FFFD-4D95-B1D8-D511846EC0E1}" type="presParOf" srcId="{85CE6AA6-96D7-46E0-94D6-B68E08340850}" destId="{9A4CA92C-23B7-4C48-B6C7-7F2C2C1DE802}" srcOrd="2" destOrd="0" presId="urn:microsoft.com/office/officeart/2005/8/layout/default"/>
    <dgm:cxn modelId="{465CD230-E9B5-46FB-B28F-43235CAF6B6C}" type="presParOf" srcId="{85CE6AA6-96D7-46E0-94D6-B68E08340850}" destId="{55282C41-05CF-4C46-91A3-580361DDA186}" srcOrd="3" destOrd="0" presId="urn:microsoft.com/office/officeart/2005/8/layout/default"/>
    <dgm:cxn modelId="{1512AB27-708F-4FD3-B5AE-5703D0F251D3}" type="presParOf" srcId="{85CE6AA6-96D7-46E0-94D6-B68E08340850}" destId="{04100497-AA2D-4D0D-9AD5-5527E2BFD68A}" srcOrd="4" destOrd="0" presId="urn:microsoft.com/office/officeart/2005/8/layout/default"/>
    <dgm:cxn modelId="{402FB1E9-CF4E-4E29-8E36-94BD820657D5}" type="presParOf" srcId="{85CE6AA6-96D7-46E0-94D6-B68E08340850}" destId="{A7A036C5-F206-47C8-8080-DFEE08F490D4}" srcOrd="5" destOrd="0" presId="urn:microsoft.com/office/officeart/2005/8/layout/default"/>
    <dgm:cxn modelId="{C7956644-C2A1-49B4-8C14-F29DA0A58006}" type="presParOf" srcId="{85CE6AA6-96D7-46E0-94D6-B68E08340850}" destId="{F3DB13A4-414C-44E5-BDCC-51D6EC4A0EF3}" srcOrd="6" destOrd="0" presId="urn:microsoft.com/office/officeart/2005/8/layout/default"/>
    <dgm:cxn modelId="{068A203A-7290-442F-BCE1-B37341E42E4C}" type="presParOf" srcId="{85CE6AA6-96D7-46E0-94D6-B68E08340850}" destId="{29A2E8CE-073A-4900-81E2-75E4DD6E42D7}" srcOrd="7" destOrd="0" presId="urn:microsoft.com/office/officeart/2005/8/layout/default"/>
    <dgm:cxn modelId="{4CAA6679-C1E6-4B0F-A91D-91508A04FDC3}" type="presParOf" srcId="{85CE6AA6-96D7-46E0-94D6-B68E08340850}" destId="{83297884-7E85-4E97-841D-6246E11783E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CB4FB0-67B6-4FEF-9B14-2A34487B59DD}" type="doc">
      <dgm:prSet loTypeId="urn:microsoft.com/office/officeart/2016/7/layout/HorizontalActionList" loCatId="List" qsTypeId="urn:microsoft.com/office/officeart/2005/8/quickstyle/simple1" qsCatId="simple" csTypeId="urn:microsoft.com/office/officeart/2005/8/colors/colorful2" csCatId="colorful"/>
      <dgm:spPr/>
      <dgm:t>
        <a:bodyPr/>
        <a:lstStyle/>
        <a:p>
          <a:endParaRPr lang="en-US"/>
        </a:p>
      </dgm:t>
    </dgm:pt>
    <dgm:pt modelId="{96056BEB-651F-4BBC-AE08-2791F55D01E8}">
      <dgm:prSet/>
      <dgm:spPr/>
      <dgm:t>
        <a:bodyPr/>
        <a:lstStyle/>
        <a:p>
          <a:r>
            <a:rPr lang="en-US"/>
            <a:t>Treat about</a:t>
          </a:r>
        </a:p>
      </dgm:t>
    </dgm:pt>
    <dgm:pt modelId="{10DA905A-0BA9-44FC-830E-C0D73A201D9B}" type="parTrans" cxnId="{7C682C0F-416C-4ACF-B740-2FC3162FBC03}">
      <dgm:prSet/>
      <dgm:spPr/>
      <dgm:t>
        <a:bodyPr/>
        <a:lstStyle/>
        <a:p>
          <a:endParaRPr lang="en-US"/>
        </a:p>
      </dgm:t>
    </dgm:pt>
    <dgm:pt modelId="{711A8DA8-64A6-4045-82F4-482C17C5F181}" type="sibTrans" cxnId="{7C682C0F-416C-4ACF-B740-2FC3162FBC03}">
      <dgm:prSet/>
      <dgm:spPr/>
      <dgm:t>
        <a:bodyPr/>
        <a:lstStyle/>
        <a:p>
          <a:endParaRPr lang="en-US"/>
        </a:p>
      </dgm:t>
    </dgm:pt>
    <dgm:pt modelId="{99461856-FB9C-452E-93D3-5C94A52E29AC}">
      <dgm:prSet/>
      <dgm:spPr/>
      <dgm:t>
        <a:bodyPr/>
        <a:lstStyle/>
        <a:p>
          <a:r>
            <a:rPr lang="en-US"/>
            <a:t>Treat about 1.2 MGD of wastewater everyday, and up to 10 MGD peak during storm events.</a:t>
          </a:r>
        </a:p>
      </dgm:t>
    </dgm:pt>
    <dgm:pt modelId="{343E777F-42BB-4094-9689-6F50F6DEB050}" type="parTrans" cxnId="{55A66A12-5AE4-4C82-9F41-FC3D48EA4274}">
      <dgm:prSet/>
      <dgm:spPr/>
      <dgm:t>
        <a:bodyPr/>
        <a:lstStyle/>
        <a:p>
          <a:endParaRPr lang="en-US"/>
        </a:p>
      </dgm:t>
    </dgm:pt>
    <dgm:pt modelId="{8C620D1B-C167-4DD3-B227-B96B0C1509D6}" type="sibTrans" cxnId="{55A66A12-5AE4-4C82-9F41-FC3D48EA4274}">
      <dgm:prSet/>
      <dgm:spPr/>
      <dgm:t>
        <a:bodyPr/>
        <a:lstStyle/>
        <a:p>
          <a:endParaRPr lang="en-US"/>
        </a:p>
      </dgm:t>
    </dgm:pt>
    <dgm:pt modelId="{FB9A2413-D0AF-431F-81C0-ECD448601155}">
      <dgm:prSet/>
      <dgm:spPr/>
      <dgm:t>
        <a:bodyPr/>
        <a:lstStyle/>
        <a:p>
          <a:r>
            <a:rPr lang="en-US"/>
            <a:t>Provide</a:t>
          </a:r>
        </a:p>
      </dgm:t>
    </dgm:pt>
    <dgm:pt modelId="{5A39EFD0-DECB-4873-83DE-07023D8FF7CC}" type="parTrans" cxnId="{23D5231E-E072-4085-8244-1E0831F944D8}">
      <dgm:prSet/>
      <dgm:spPr/>
      <dgm:t>
        <a:bodyPr/>
        <a:lstStyle/>
        <a:p>
          <a:endParaRPr lang="en-US"/>
        </a:p>
      </dgm:t>
    </dgm:pt>
    <dgm:pt modelId="{DCED787E-BEFD-4D16-BBFD-B306D947B1F3}" type="sibTrans" cxnId="{23D5231E-E072-4085-8244-1E0831F944D8}">
      <dgm:prSet/>
      <dgm:spPr/>
      <dgm:t>
        <a:bodyPr/>
        <a:lstStyle/>
        <a:p>
          <a:endParaRPr lang="en-US"/>
        </a:p>
      </dgm:t>
    </dgm:pt>
    <dgm:pt modelId="{90378970-B360-46E7-B935-791570283DE6}">
      <dgm:prSet/>
      <dgm:spPr/>
      <dgm:t>
        <a:bodyPr/>
        <a:lstStyle/>
        <a:p>
          <a:r>
            <a:rPr lang="en-US"/>
            <a:t>Provide 1 MGD of recycled water to Pebble Beach.</a:t>
          </a:r>
        </a:p>
      </dgm:t>
    </dgm:pt>
    <dgm:pt modelId="{AF03964E-D1F1-443F-9396-1B210460A230}" type="parTrans" cxnId="{E174CAD1-FE8F-4D71-A7C7-68BC4F5ABF4D}">
      <dgm:prSet/>
      <dgm:spPr/>
      <dgm:t>
        <a:bodyPr/>
        <a:lstStyle/>
        <a:p>
          <a:endParaRPr lang="en-US"/>
        </a:p>
      </dgm:t>
    </dgm:pt>
    <dgm:pt modelId="{48628C31-EA45-45E1-89B7-EEBEB6FB7336}" type="sibTrans" cxnId="{E174CAD1-FE8F-4D71-A7C7-68BC4F5ABF4D}">
      <dgm:prSet/>
      <dgm:spPr/>
      <dgm:t>
        <a:bodyPr/>
        <a:lstStyle/>
        <a:p>
          <a:endParaRPr lang="en-US"/>
        </a:p>
      </dgm:t>
    </dgm:pt>
    <dgm:pt modelId="{427ECDEE-A6F5-43E5-B775-17ACF9AF592A}">
      <dgm:prSet/>
      <dgm:spPr/>
      <dgm:t>
        <a:bodyPr/>
        <a:lstStyle/>
        <a:p>
          <a:r>
            <a:rPr lang="en-US"/>
            <a:t>Offset</a:t>
          </a:r>
        </a:p>
      </dgm:t>
    </dgm:pt>
    <dgm:pt modelId="{880A7C3D-D4B1-4699-A783-67665CC8DCB2}" type="parTrans" cxnId="{394DC70C-B140-4F01-8C33-6C2E38397E9E}">
      <dgm:prSet/>
      <dgm:spPr/>
      <dgm:t>
        <a:bodyPr/>
        <a:lstStyle/>
        <a:p>
          <a:endParaRPr lang="en-US"/>
        </a:p>
      </dgm:t>
    </dgm:pt>
    <dgm:pt modelId="{906CA2F1-47DE-4682-BA42-994B37E99CA5}" type="sibTrans" cxnId="{394DC70C-B140-4F01-8C33-6C2E38397E9E}">
      <dgm:prSet/>
      <dgm:spPr/>
      <dgm:t>
        <a:bodyPr/>
        <a:lstStyle/>
        <a:p>
          <a:endParaRPr lang="en-US"/>
        </a:p>
      </dgm:t>
    </dgm:pt>
    <dgm:pt modelId="{F04F27C6-F334-42BE-BACD-D023DCCE518C}">
      <dgm:prSet/>
      <dgm:spPr/>
      <dgm:t>
        <a:bodyPr/>
        <a:lstStyle/>
        <a:p>
          <a:r>
            <a:rPr lang="en-US"/>
            <a:t>Offset approximately 1,000-acre-ft per year of water from being drawn from the Carmel River ecosystem (adjudicated basin).</a:t>
          </a:r>
        </a:p>
      </dgm:t>
    </dgm:pt>
    <dgm:pt modelId="{355353D7-50DC-487C-B141-B24A8FB50257}" type="parTrans" cxnId="{25AF57B6-1C9A-4D08-A988-446285EA89BB}">
      <dgm:prSet/>
      <dgm:spPr/>
      <dgm:t>
        <a:bodyPr/>
        <a:lstStyle/>
        <a:p>
          <a:endParaRPr lang="en-US"/>
        </a:p>
      </dgm:t>
    </dgm:pt>
    <dgm:pt modelId="{C2316B4B-4047-4D29-BF2F-5E661EB11A28}" type="sibTrans" cxnId="{25AF57B6-1C9A-4D08-A988-446285EA89BB}">
      <dgm:prSet/>
      <dgm:spPr/>
      <dgm:t>
        <a:bodyPr/>
        <a:lstStyle/>
        <a:p>
          <a:endParaRPr lang="en-US"/>
        </a:p>
      </dgm:t>
    </dgm:pt>
    <dgm:pt modelId="{800446B6-4855-4E06-BB1F-971EE4394D14}">
      <dgm:prSet/>
      <dgm:spPr/>
      <dgm:t>
        <a:bodyPr/>
        <a:lstStyle/>
        <a:p>
          <a:r>
            <a:rPr lang="en-US"/>
            <a:t>Manage</a:t>
          </a:r>
        </a:p>
      </dgm:t>
    </dgm:pt>
    <dgm:pt modelId="{575D92FB-EB5B-4C3E-9A59-A0900496086A}" type="parTrans" cxnId="{505BCD42-F3DF-4016-A1F1-3CF05EBC0BD7}">
      <dgm:prSet/>
      <dgm:spPr/>
      <dgm:t>
        <a:bodyPr/>
        <a:lstStyle/>
        <a:p>
          <a:endParaRPr lang="en-US"/>
        </a:p>
      </dgm:t>
    </dgm:pt>
    <dgm:pt modelId="{50936E91-6250-4A26-A877-863593C20B8F}" type="sibTrans" cxnId="{505BCD42-F3DF-4016-A1F1-3CF05EBC0BD7}">
      <dgm:prSet/>
      <dgm:spPr/>
      <dgm:t>
        <a:bodyPr/>
        <a:lstStyle/>
        <a:p>
          <a:endParaRPr lang="en-US"/>
        </a:p>
      </dgm:t>
    </dgm:pt>
    <dgm:pt modelId="{181BAD8B-784F-45DD-B623-9B2AE8E930FD}">
      <dgm:prSet/>
      <dgm:spPr/>
      <dgm:t>
        <a:bodyPr/>
        <a:lstStyle/>
        <a:p>
          <a:r>
            <a:rPr lang="en-US"/>
            <a:t>Proactively Manage Risk to avoid impacts to the public and the environment associated with wastewater.</a:t>
          </a:r>
        </a:p>
      </dgm:t>
    </dgm:pt>
    <dgm:pt modelId="{920F03A5-1D6A-4064-BC6E-FA612618FF5A}" type="parTrans" cxnId="{2E761014-AE10-47CD-920A-8085D3EBA289}">
      <dgm:prSet/>
      <dgm:spPr/>
      <dgm:t>
        <a:bodyPr/>
        <a:lstStyle/>
        <a:p>
          <a:endParaRPr lang="en-US"/>
        </a:p>
      </dgm:t>
    </dgm:pt>
    <dgm:pt modelId="{B9D7FF1D-A397-47D3-9312-671B04E21165}" type="sibTrans" cxnId="{2E761014-AE10-47CD-920A-8085D3EBA289}">
      <dgm:prSet/>
      <dgm:spPr/>
      <dgm:t>
        <a:bodyPr/>
        <a:lstStyle/>
        <a:p>
          <a:endParaRPr lang="en-US"/>
        </a:p>
      </dgm:t>
    </dgm:pt>
    <dgm:pt modelId="{E3393CF5-93EA-4DCD-9667-416A5B68D9FF}">
      <dgm:prSet/>
      <dgm:spPr/>
      <dgm:t>
        <a:bodyPr/>
        <a:lstStyle/>
        <a:p>
          <a:r>
            <a:rPr lang="en-US"/>
            <a:t>Seek</a:t>
          </a:r>
        </a:p>
      </dgm:t>
    </dgm:pt>
    <dgm:pt modelId="{331AB351-2B69-4710-8AF2-E5D4B78EEEE8}" type="parTrans" cxnId="{ABDF94E4-1B4F-4546-A05E-A6BCB1562C25}">
      <dgm:prSet/>
      <dgm:spPr/>
      <dgm:t>
        <a:bodyPr/>
        <a:lstStyle/>
        <a:p>
          <a:endParaRPr lang="en-US"/>
        </a:p>
      </dgm:t>
    </dgm:pt>
    <dgm:pt modelId="{A97AE308-90EE-4C02-969E-D52CAD81A9A0}" type="sibTrans" cxnId="{ABDF94E4-1B4F-4546-A05E-A6BCB1562C25}">
      <dgm:prSet/>
      <dgm:spPr/>
      <dgm:t>
        <a:bodyPr/>
        <a:lstStyle/>
        <a:p>
          <a:endParaRPr lang="en-US"/>
        </a:p>
      </dgm:t>
    </dgm:pt>
    <dgm:pt modelId="{A175717A-31E6-4F66-8056-00733BB83490}">
      <dgm:prSet/>
      <dgm:spPr/>
      <dgm:t>
        <a:bodyPr/>
        <a:lstStyle/>
        <a:p>
          <a:r>
            <a:rPr lang="en-US"/>
            <a:t>Seek opportunities to provide more recycled water.</a:t>
          </a:r>
        </a:p>
      </dgm:t>
    </dgm:pt>
    <dgm:pt modelId="{8604EE6E-FB7E-4E0F-B7FB-F60E9AC919BB}" type="parTrans" cxnId="{899C15BE-4BC9-4B4D-BC81-C3F50BB38398}">
      <dgm:prSet/>
      <dgm:spPr/>
      <dgm:t>
        <a:bodyPr/>
        <a:lstStyle/>
        <a:p>
          <a:endParaRPr lang="en-US"/>
        </a:p>
      </dgm:t>
    </dgm:pt>
    <dgm:pt modelId="{D8DAB9F0-869D-46B2-93B0-43588C2B0B24}" type="sibTrans" cxnId="{899C15BE-4BC9-4B4D-BC81-C3F50BB38398}">
      <dgm:prSet/>
      <dgm:spPr/>
      <dgm:t>
        <a:bodyPr/>
        <a:lstStyle/>
        <a:p>
          <a:endParaRPr lang="en-US"/>
        </a:p>
      </dgm:t>
    </dgm:pt>
    <dgm:pt modelId="{D986DB68-D3D9-4225-B545-FB81019CD141}" type="pres">
      <dgm:prSet presAssocID="{DDCB4FB0-67B6-4FEF-9B14-2A34487B59DD}" presName="Name0" presStyleCnt="0">
        <dgm:presLayoutVars>
          <dgm:dir/>
          <dgm:animLvl val="lvl"/>
          <dgm:resizeHandles val="exact"/>
        </dgm:presLayoutVars>
      </dgm:prSet>
      <dgm:spPr/>
    </dgm:pt>
    <dgm:pt modelId="{CAD07BB9-2FB0-4B4D-B8A2-675DE96D6FEB}" type="pres">
      <dgm:prSet presAssocID="{96056BEB-651F-4BBC-AE08-2791F55D01E8}" presName="composite" presStyleCnt="0"/>
      <dgm:spPr/>
    </dgm:pt>
    <dgm:pt modelId="{165F8B79-03FC-4EA5-A2A7-3224E54E442F}" type="pres">
      <dgm:prSet presAssocID="{96056BEB-651F-4BBC-AE08-2791F55D01E8}" presName="parTx" presStyleLbl="alignNode1" presStyleIdx="0" presStyleCnt="5">
        <dgm:presLayoutVars>
          <dgm:chMax val="0"/>
          <dgm:chPref val="0"/>
        </dgm:presLayoutVars>
      </dgm:prSet>
      <dgm:spPr/>
    </dgm:pt>
    <dgm:pt modelId="{64230141-5A6A-4C54-AF65-F258A71C0E32}" type="pres">
      <dgm:prSet presAssocID="{96056BEB-651F-4BBC-AE08-2791F55D01E8}" presName="desTx" presStyleLbl="alignAccFollowNode1" presStyleIdx="0" presStyleCnt="5">
        <dgm:presLayoutVars/>
      </dgm:prSet>
      <dgm:spPr/>
    </dgm:pt>
    <dgm:pt modelId="{18E856CE-329F-49E9-9BEE-E890C81CF0A4}" type="pres">
      <dgm:prSet presAssocID="{711A8DA8-64A6-4045-82F4-482C17C5F181}" presName="space" presStyleCnt="0"/>
      <dgm:spPr/>
    </dgm:pt>
    <dgm:pt modelId="{5F062AC9-EF96-4A7F-AB71-56E59590685C}" type="pres">
      <dgm:prSet presAssocID="{FB9A2413-D0AF-431F-81C0-ECD448601155}" presName="composite" presStyleCnt="0"/>
      <dgm:spPr/>
    </dgm:pt>
    <dgm:pt modelId="{6ACBDC3D-DA6E-4B7F-BECF-37F65DF4EFE4}" type="pres">
      <dgm:prSet presAssocID="{FB9A2413-D0AF-431F-81C0-ECD448601155}" presName="parTx" presStyleLbl="alignNode1" presStyleIdx="1" presStyleCnt="5">
        <dgm:presLayoutVars>
          <dgm:chMax val="0"/>
          <dgm:chPref val="0"/>
        </dgm:presLayoutVars>
      </dgm:prSet>
      <dgm:spPr/>
    </dgm:pt>
    <dgm:pt modelId="{887332DD-CE3D-40F4-B30C-74E974681EEE}" type="pres">
      <dgm:prSet presAssocID="{FB9A2413-D0AF-431F-81C0-ECD448601155}" presName="desTx" presStyleLbl="alignAccFollowNode1" presStyleIdx="1" presStyleCnt="5">
        <dgm:presLayoutVars/>
      </dgm:prSet>
      <dgm:spPr/>
    </dgm:pt>
    <dgm:pt modelId="{D470D53E-C752-413B-A797-E371DEB829E7}" type="pres">
      <dgm:prSet presAssocID="{DCED787E-BEFD-4D16-BBFD-B306D947B1F3}" presName="space" presStyleCnt="0"/>
      <dgm:spPr/>
    </dgm:pt>
    <dgm:pt modelId="{3E535946-EF0D-467F-B30D-DCD61AEDA6DE}" type="pres">
      <dgm:prSet presAssocID="{427ECDEE-A6F5-43E5-B775-17ACF9AF592A}" presName="composite" presStyleCnt="0"/>
      <dgm:spPr/>
    </dgm:pt>
    <dgm:pt modelId="{EAF809C0-A3CA-44E7-B449-185F1EA400D4}" type="pres">
      <dgm:prSet presAssocID="{427ECDEE-A6F5-43E5-B775-17ACF9AF592A}" presName="parTx" presStyleLbl="alignNode1" presStyleIdx="2" presStyleCnt="5">
        <dgm:presLayoutVars>
          <dgm:chMax val="0"/>
          <dgm:chPref val="0"/>
        </dgm:presLayoutVars>
      </dgm:prSet>
      <dgm:spPr/>
    </dgm:pt>
    <dgm:pt modelId="{0C49EA38-3B62-41E1-AE6A-D7EA569599F5}" type="pres">
      <dgm:prSet presAssocID="{427ECDEE-A6F5-43E5-B775-17ACF9AF592A}" presName="desTx" presStyleLbl="alignAccFollowNode1" presStyleIdx="2" presStyleCnt="5">
        <dgm:presLayoutVars/>
      </dgm:prSet>
      <dgm:spPr/>
    </dgm:pt>
    <dgm:pt modelId="{E4A93392-F902-4C4E-AA40-0F46275F57B5}" type="pres">
      <dgm:prSet presAssocID="{906CA2F1-47DE-4682-BA42-994B37E99CA5}" presName="space" presStyleCnt="0"/>
      <dgm:spPr/>
    </dgm:pt>
    <dgm:pt modelId="{C679AEEA-874F-4F66-9E60-7E5510DBAE58}" type="pres">
      <dgm:prSet presAssocID="{800446B6-4855-4E06-BB1F-971EE4394D14}" presName="composite" presStyleCnt="0"/>
      <dgm:spPr/>
    </dgm:pt>
    <dgm:pt modelId="{E0D49074-6461-4FE6-8E25-5B4D055D8F50}" type="pres">
      <dgm:prSet presAssocID="{800446B6-4855-4E06-BB1F-971EE4394D14}" presName="parTx" presStyleLbl="alignNode1" presStyleIdx="3" presStyleCnt="5">
        <dgm:presLayoutVars>
          <dgm:chMax val="0"/>
          <dgm:chPref val="0"/>
        </dgm:presLayoutVars>
      </dgm:prSet>
      <dgm:spPr/>
    </dgm:pt>
    <dgm:pt modelId="{2A0C1227-F53D-46B0-839F-788642493EA4}" type="pres">
      <dgm:prSet presAssocID="{800446B6-4855-4E06-BB1F-971EE4394D14}" presName="desTx" presStyleLbl="alignAccFollowNode1" presStyleIdx="3" presStyleCnt="5">
        <dgm:presLayoutVars/>
      </dgm:prSet>
      <dgm:spPr/>
    </dgm:pt>
    <dgm:pt modelId="{AA50BA8F-76CE-45DA-80E6-F85BBD69EFD7}" type="pres">
      <dgm:prSet presAssocID="{50936E91-6250-4A26-A877-863593C20B8F}" presName="space" presStyleCnt="0"/>
      <dgm:spPr/>
    </dgm:pt>
    <dgm:pt modelId="{5BB23D00-F770-4250-A873-4BB11D2DA077}" type="pres">
      <dgm:prSet presAssocID="{E3393CF5-93EA-4DCD-9667-416A5B68D9FF}" presName="composite" presStyleCnt="0"/>
      <dgm:spPr/>
    </dgm:pt>
    <dgm:pt modelId="{31F8B8EE-4537-4022-8977-7EAD2D35E961}" type="pres">
      <dgm:prSet presAssocID="{E3393CF5-93EA-4DCD-9667-416A5B68D9FF}" presName="parTx" presStyleLbl="alignNode1" presStyleIdx="4" presStyleCnt="5">
        <dgm:presLayoutVars>
          <dgm:chMax val="0"/>
          <dgm:chPref val="0"/>
        </dgm:presLayoutVars>
      </dgm:prSet>
      <dgm:spPr/>
    </dgm:pt>
    <dgm:pt modelId="{3288CD12-172B-45AA-AA94-90C989E1FA1F}" type="pres">
      <dgm:prSet presAssocID="{E3393CF5-93EA-4DCD-9667-416A5B68D9FF}" presName="desTx" presStyleLbl="alignAccFollowNode1" presStyleIdx="4" presStyleCnt="5">
        <dgm:presLayoutVars/>
      </dgm:prSet>
      <dgm:spPr/>
    </dgm:pt>
  </dgm:ptLst>
  <dgm:cxnLst>
    <dgm:cxn modelId="{7D948C05-C901-43BD-9E4D-28A88B0A1016}" type="presOf" srcId="{A175717A-31E6-4F66-8056-00733BB83490}" destId="{3288CD12-172B-45AA-AA94-90C989E1FA1F}" srcOrd="0" destOrd="0" presId="urn:microsoft.com/office/officeart/2016/7/layout/HorizontalActionList"/>
    <dgm:cxn modelId="{394DC70C-B140-4F01-8C33-6C2E38397E9E}" srcId="{DDCB4FB0-67B6-4FEF-9B14-2A34487B59DD}" destId="{427ECDEE-A6F5-43E5-B775-17ACF9AF592A}" srcOrd="2" destOrd="0" parTransId="{880A7C3D-D4B1-4699-A783-67665CC8DCB2}" sibTransId="{906CA2F1-47DE-4682-BA42-994B37E99CA5}"/>
    <dgm:cxn modelId="{7C682C0F-416C-4ACF-B740-2FC3162FBC03}" srcId="{DDCB4FB0-67B6-4FEF-9B14-2A34487B59DD}" destId="{96056BEB-651F-4BBC-AE08-2791F55D01E8}" srcOrd="0" destOrd="0" parTransId="{10DA905A-0BA9-44FC-830E-C0D73A201D9B}" sibTransId="{711A8DA8-64A6-4045-82F4-482C17C5F181}"/>
    <dgm:cxn modelId="{55A66A12-5AE4-4C82-9F41-FC3D48EA4274}" srcId="{96056BEB-651F-4BBC-AE08-2791F55D01E8}" destId="{99461856-FB9C-452E-93D3-5C94A52E29AC}" srcOrd="0" destOrd="0" parTransId="{343E777F-42BB-4094-9689-6F50F6DEB050}" sibTransId="{8C620D1B-C167-4DD3-B227-B96B0C1509D6}"/>
    <dgm:cxn modelId="{2E761014-AE10-47CD-920A-8085D3EBA289}" srcId="{800446B6-4855-4E06-BB1F-971EE4394D14}" destId="{181BAD8B-784F-45DD-B623-9B2AE8E930FD}" srcOrd="0" destOrd="0" parTransId="{920F03A5-1D6A-4064-BC6E-FA612618FF5A}" sibTransId="{B9D7FF1D-A397-47D3-9312-671B04E21165}"/>
    <dgm:cxn modelId="{23D5231E-E072-4085-8244-1E0831F944D8}" srcId="{DDCB4FB0-67B6-4FEF-9B14-2A34487B59DD}" destId="{FB9A2413-D0AF-431F-81C0-ECD448601155}" srcOrd="1" destOrd="0" parTransId="{5A39EFD0-DECB-4873-83DE-07023D8FF7CC}" sibTransId="{DCED787E-BEFD-4D16-BBFD-B306D947B1F3}"/>
    <dgm:cxn modelId="{49525D62-1B92-4F28-B404-351629F76FA3}" type="presOf" srcId="{181BAD8B-784F-45DD-B623-9B2AE8E930FD}" destId="{2A0C1227-F53D-46B0-839F-788642493EA4}" srcOrd="0" destOrd="0" presId="urn:microsoft.com/office/officeart/2016/7/layout/HorizontalActionList"/>
    <dgm:cxn modelId="{99DBB142-6787-4FFC-BDEA-50CC748393C9}" type="presOf" srcId="{99461856-FB9C-452E-93D3-5C94A52E29AC}" destId="{64230141-5A6A-4C54-AF65-F258A71C0E32}" srcOrd="0" destOrd="0" presId="urn:microsoft.com/office/officeart/2016/7/layout/HorizontalActionList"/>
    <dgm:cxn modelId="{505BCD42-F3DF-4016-A1F1-3CF05EBC0BD7}" srcId="{DDCB4FB0-67B6-4FEF-9B14-2A34487B59DD}" destId="{800446B6-4855-4E06-BB1F-971EE4394D14}" srcOrd="3" destOrd="0" parTransId="{575D92FB-EB5B-4C3E-9A59-A0900496086A}" sibTransId="{50936E91-6250-4A26-A877-863593C20B8F}"/>
    <dgm:cxn modelId="{C21EDB64-34D4-4745-B3A8-D1369E5D4BA0}" type="presOf" srcId="{800446B6-4855-4E06-BB1F-971EE4394D14}" destId="{E0D49074-6461-4FE6-8E25-5B4D055D8F50}" srcOrd="0" destOrd="0" presId="urn:microsoft.com/office/officeart/2016/7/layout/HorizontalActionList"/>
    <dgm:cxn modelId="{0522CD55-0536-4527-BD34-B2BD531DCD25}" type="presOf" srcId="{96056BEB-651F-4BBC-AE08-2791F55D01E8}" destId="{165F8B79-03FC-4EA5-A2A7-3224E54E442F}" srcOrd="0" destOrd="0" presId="urn:microsoft.com/office/officeart/2016/7/layout/HorizontalActionList"/>
    <dgm:cxn modelId="{4DC24E76-B1FB-4399-9CC4-ADC2352707C4}" type="presOf" srcId="{DDCB4FB0-67B6-4FEF-9B14-2A34487B59DD}" destId="{D986DB68-D3D9-4225-B545-FB81019CD141}" srcOrd="0" destOrd="0" presId="urn:microsoft.com/office/officeart/2016/7/layout/HorizontalActionList"/>
    <dgm:cxn modelId="{0B86D795-02FB-43AF-A037-6D4CAAF1F4CE}" type="presOf" srcId="{FB9A2413-D0AF-431F-81C0-ECD448601155}" destId="{6ACBDC3D-DA6E-4B7F-BECF-37F65DF4EFE4}" srcOrd="0" destOrd="0" presId="urn:microsoft.com/office/officeart/2016/7/layout/HorizontalActionList"/>
    <dgm:cxn modelId="{875B5C98-3423-4267-BA44-F81E5CA39E3B}" type="presOf" srcId="{90378970-B360-46E7-B935-791570283DE6}" destId="{887332DD-CE3D-40F4-B30C-74E974681EEE}" srcOrd="0" destOrd="0" presId="urn:microsoft.com/office/officeart/2016/7/layout/HorizontalActionList"/>
    <dgm:cxn modelId="{25AF57B6-1C9A-4D08-A988-446285EA89BB}" srcId="{427ECDEE-A6F5-43E5-B775-17ACF9AF592A}" destId="{F04F27C6-F334-42BE-BACD-D023DCCE518C}" srcOrd="0" destOrd="0" parTransId="{355353D7-50DC-487C-B141-B24A8FB50257}" sibTransId="{C2316B4B-4047-4D29-BF2F-5E661EB11A28}"/>
    <dgm:cxn modelId="{899C15BE-4BC9-4B4D-BC81-C3F50BB38398}" srcId="{E3393CF5-93EA-4DCD-9667-416A5B68D9FF}" destId="{A175717A-31E6-4F66-8056-00733BB83490}" srcOrd="0" destOrd="0" parTransId="{8604EE6E-FB7E-4E0F-B7FB-F60E9AC919BB}" sibTransId="{D8DAB9F0-869D-46B2-93B0-43588C2B0B24}"/>
    <dgm:cxn modelId="{63850AC6-DFCB-496F-A40E-3215DD7D8E6C}" type="presOf" srcId="{F04F27C6-F334-42BE-BACD-D023DCCE518C}" destId="{0C49EA38-3B62-41E1-AE6A-D7EA569599F5}" srcOrd="0" destOrd="0" presId="urn:microsoft.com/office/officeart/2016/7/layout/HorizontalActionList"/>
    <dgm:cxn modelId="{43B112CA-0E95-45FD-80FE-CD31CCBE951D}" type="presOf" srcId="{427ECDEE-A6F5-43E5-B775-17ACF9AF592A}" destId="{EAF809C0-A3CA-44E7-B449-185F1EA400D4}" srcOrd="0" destOrd="0" presId="urn:microsoft.com/office/officeart/2016/7/layout/HorizontalActionList"/>
    <dgm:cxn modelId="{E174CAD1-FE8F-4D71-A7C7-68BC4F5ABF4D}" srcId="{FB9A2413-D0AF-431F-81C0-ECD448601155}" destId="{90378970-B360-46E7-B935-791570283DE6}" srcOrd="0" destOrd="0" parTransId="{AF03964E-D1F1-443F-9396-1B210460A230}" sibTransId="{48628C31-EA45-45E1-89B7-EEBEB6FB7336}"/>
    <dgm:cxn modelId="{ABDF94E4-1B4F-4546-A05E-A6BCB1562C25}" srcId="{DDCB4FB0-67B6-4FEF-9B14-2A34487B59DD}" destId="{E3393CF5-93EA-4DCD-9667-416A5B68D9FF}" srcOrd="4" destOrd="0" parTransId="{331AB351-2B69-4710-8AF2-E5D4B78EEEE8}" sibTransId="{A97AE308-90EE-4C02-969E-D52CAD81A9A0}"/>
    <dgm:cxn modelId="{6A8C00E9-4F0A-4C61-9472-1556D03422AA}" type="presOf" srcId="{E3393CF5-93EA-4DCD-9667-416A5B68D9FF}" destId="{31F8B8EE-4537-4022-8977-7EAD2D35E961}" srcOrd="0" destOrd="0" presId="urn:microsoft.com/office/officeart/2016/7/layout/HorizontalActionList"/>
    <dgm:cxn modelId="{DBBBD127-DE24-45E1-BB80-E0B0B3A8A481}" type="presParOf" srcId="{D986DB68-D3D9-4225-B545-FB81019CD141}" destId="{CAD07BB9-2FB0-4B4D-B8A2-675DE96D6FEB}" srcOrd="0" destOrd="0" presId="urn:microsoft.com/office/officeart/2016/7/layout/HorizontalActionList"/>
    <dgm:cxn modelId="{07C64DEC-228D-4B21-9CE9-F4F6212759FE}" type="presParOf" srcId="{CAD07BB9-2FB0-4B4D-B8A2-675DE96D6FEB}" destId="{165F8B79-03FC-4EA5-A2A7-3224E54E442F}" srcOrd="0" destOrd="0" presId="urn:microsoft.com/office/officeart/2016/7/layout/HorizontalActionList"/>
    <dgm:cxn modelId="{CEC2C5D2-3455-49F5-90F5-4D884F09E94C}" type="presParOf" srcId="{CAD07BB9-2FB0-4B4D-B8A2-675DE96D6FEB}" destId="{64230141-5A6A-4C54-AF65-F258A71C0E32}" srcOrd="1" destOrd="0" presId="urn:microsoft.com/office/officeart/2016/7/layout/HorizontalActionList"/>
    <dgm:cxn modelId="{2C49AF25-B1D6-4C8E-BEDB-B4DD136E106F}" type="presParOf" srcId="{D986DB68-D3D9-4225-B545-FB81019CD141}" destId="{18E856CE-329F-49E9-9BEE-E890C81CF0A4}" srcOrd="1" destOrd="0" presId="urn:microsoft.com/office/officeart/2016/7/layout/HorizontalActionList"/>
    <dgm:cxn modelId="{63C7E7BD-E0FA-42D5-B777-F87AB39CA5A1}" type="presParOf" srcId="{D986DB68-D3D9-4225-B545-FB81019CD141}" destId="{5F062AC9-EF96-4A7F-AB71-56E59590685C}" srcOrd="2" destOrd="0" presId="urn:microsoft.com/office/officeart/2016/7/layout/HorizontalActionList"/>
    <dgm:cxn modelId="{A7A527A3-459B-4C2C-87EB-A103A9932C43}" type="presParOf" srcId="{5F062AC9-EF96-4A7F-AB71-56E59590685C}" destId="{6ACBDC3D-DA6E-4B7F-BECF-37F65DF4EFE4}" srcOrd="0" destOrd="0" presId="urn:microsoft.com/office/officeart/2016/7/layout/HorizontalActionList"/>
    <dgm:cxn modelId="{508254A2-4293-4D80-9A37-DA6220D96564}" type="presParOf" srcId="{5F062AC9-EF96-4A7F-AB71-56E59590685C}" destId="{887332DD-CE3D-40F4-B30C-74E974681EEE}" srcOrd="1" destOrd="0" presId="urn:microsoft.com/office/officeart/2016/7/layout/HorizontalActionList"/>
    <dgm:cxn modelId="{86C27277-4CD3-45B0-B60D-0F975F4A14D6}" type="presParOf" srcId="{D986DB68-D3D9-4225-B545-FB81019CD141}" destId="{D470D53E-C752-413B-A797-E371DEB829E7}" srcOrd="3" destOrd="0" presId="urn:microsoft.com/office/officeart/2016/7/layout/HorizontalActionList"/>
    <dgm:cxn modelId="{6CCE4E44-3475-4ED5-980F-646B44C97987}" type="presParOf" srcId="{D986DB68-D3D9-4225-B545-FB81019CD141}" destId="{3E535946-EF0D-467F-B30D-DCD61AEDA6DE}" srcOrd="4" destOrd="0" presId="urn:microsoft.com/office/officeart/2016/7/layout/HorizontalActionList"/>
    <dgm:cxn modelId="{6C2BC2B6-F660-4C43-A44B-5A8F8F0CE917}" type="presParOf" srcId="{3E535946-EF0D-467F-B30D-DCD61AEDA6DE}" destId="{EAF809C0-A3CA-44E7-B449-185F1EA400D4}" srcOrd="0" destOrd="0" presId="urn:microsoft.com/office/officeart/2016/7/layout/HorizontalActionList"/>
    <dgm:cxn modelId="{A38B3BFF-8526-4F5A-A611-C36DE04B1371}" type="presParOf" srcId="{3E535946-EF0D-467F-B30D-DCD61AEDA6DE}" destId="{0C49EA38-3B62-41E1-AE6A-D7EA569599F5}" srcOrd="1" destOrd="0" presId="urn:microsoft.com/office/officeart/2016/7/layout/HorizontalActionList"/>
    <dgm:cxn modelId="{40FA3A62-8FEA-48B7-A74E-04541A287DE2}" type="presParOf" srcId="{D986DB68-D3D9-4225-B545-FB81019CD141}" destId="{E4A93392-F902-4C4E-AA40-0F46275F57B5}" srcOrd="5" destOrd="0" presId="urn:microsoft.com/office/officeart/2016/7/layout/HorizontalActionList"/>
    <dgm:cxn modelId="{C3854B92-1207-48FE-A035-31B487DAB92E}" type="presParOf" srcId="{D986DB68-D3D9-4225-B545-FB81019CD141}" destId="{C679AEEA-874F-4F66-9E60-7E5510DBAE58}" srcOrd="6" destOrd="0" presId="urn:microsoft.com/office/officeart/2016/7/layout/HorizontalActionList"/>
    <dgm:cxn modelId="{2FF4775E-0270-4BBA-B244-92747062A67E}" type="presParOf" srcId="{C679AEEA-874F-4F66-9E60-7E5510DBAE58}" destId="{E0D49074-6461-4FE6-8E25-5B4D055D8F50}" srcOrd="0" destOrd="0" presId="urn:microsoft.com/office/officeart/2016/7/layout/HorizontalActionList"/>
    <dgm:cxn modelId="{B79F65B5-414E-45B5-A3EB-C76C90F253A5}" type="presParOf" srcId="{C679AEEA-874F-4F66-9E60-7E5510DBAE58}" destId="{2A0C1227-F53D-46B0-839F-788642493EA4}" srcOrd="1" destOrd="0" presId="urn:microsoft.com/office/officeart/2016/7/layout/HorizontalActionList"/>
    <dgm:cxn modelId="{C64BA794-7BD1-4B12-ADA5-59A5B8A4726F}" type="presParOf" srcId="{D986DB68-D3D9-4225-B545-FB81019CD141}" destId="{AA50BA8F-76CE-45DA-80E6-F85BBD69EFD7}" srcOrd="7" destOrd="0" presId="urn:microsoft.com/office/officeart/2016/7/layout/HorizontalActionList"/>
    <dgm:cxn modelId="{AA47C07F-C0FB-4F08-BB8C-9BB409E51718}" type="presParOf" srcId="{D986DB68-D3D9-4225-B545-FB81019CD141}" destId="{5BB23D00-F770-4250-A873-4BB11D2DA077}" srcOrd="8" destOrd="0" presId="urn:microsoft.com/office/officeart/2016/7/layout/HorizontalActionList"/>
    <dgm:cxn modelId="{BDE49CEF-FC88-45B9-92F8-0B0A9898EB81}" type="presParOf" srcId="{5BB23D00-F770-4250-A873-4BB11D2DA077}" destId="{31F8B8EE-4537-4022-8977-7EAD2D35E961}" srcOrd="0" destOrd="0" presId="urn:microsoft.com/office/officeart/2016/7/layout/HorizontalActionList"/>
    <dgm:cxn modelId="{27004DF0-6F80-45CD-9CC2-B63EC209C8F8}" type="presParOf" srcId="{5BB23D00-F770-4250-A873-4BB11D2DA077}" destId="{3288CD12-172B-45AA-AA94-90C989E1FA1F}"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62686-9893-4911-A98B-CD24FD7F07E1}">
      <dsp:nvSpPr>
        <dsp:cNvPr id="0" name=""/>
        <dsp:cNvSpPr/>
      </dsp:nvSpPr>
      <dsp:spPr>
        <a:xfrm>
          <a:off x="167769" y="777"/>
          <a:ext cx="2941935" cy="17651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Established in 1908 and made it possible for Carmel by the Sea to develop.</a:t>
          </a:r>
        </a:p>
      </dsp:txBody>
      <dsp:txXfrm>
        <a:off x="167769" y="777"/>
        <a:ext cx="2941935" cy="1765161"/>
      </dsp:txXfrm>
    </dsp:sp>
    <dsp:sp modelId="{9A4CA92C-23B7-4C48-B6C7-7F2C2C1DE802}">
      <dsp:nvSpPr>
        <dsp:cNvPr id="0" name=""/>
        <dsp:cNvSpPr/>
      </dsp:nvSpPr>
      <dsp:spPr>
        <a:xfrm>
          <a:off x="3403898" y="777"/>
          <a:ext cx="2941935" cy="176516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 the last 100 years there have been many different configurations at the WWTP.</a:t>
          </a:r>
        </a:p>
      </dsp:txBody>
      <dsp:txXfrm>
        <a:off x="3403898" y="777"/>
        <a:ext cx="2941935" cy="1765161"/>
      </dsp:txXfrm>
    </dsp:sp>
    <dsp:sp modelId="{04100497-AA2D-4D0D-9AD5-5527E2BFD68A}">
      <dsp:nvSpPr>
        <dsp:cNvPr id="0" name=""/>
        <dsp:cNvSpPr/>
      </dsp:nvSpPr>
      <dsp:spPr>
        <a:xfrm>
          <a:off x="167769" y="2060132"/>
          <a:ext cx="2941935" cy="176516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Design of the 70’s and 80’s took into account floods by elevating structures (1967 flood map).</a:t>
          </a:r>
        </a:p>
      </dsp:txBody>
      <dsp:txXfrm>
        <a:off x="167769" y="2060132"/>
        <a:ext cx="2941935" cy="1765161"/>
      </dsp:txXfrm>
    </dsp:sp>
    <dsp:sp modelId="{F3DB13A4-414C-44E5-BDCC-51D6EC4A0EF3}">
      <dsp:nvSpPr>
        <dsp:cNvPr id="0" name=""/>
        <dsp:cNvSpPr/>
      </dsp:nvSpPr>
      <dsp:spPr>
        <a:xfrm>
          <a:off x="3403898" y="2060132"/>
          <a:ext cx="2941935" cy="176516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WWTP operated as designed through two approximately 50-year floods in the 90’s.</a:t>
          </a:r>
        </a:p>
      </dsp:txBody>
      <dsp:txXfrm>
        <a:off x="3403898" y="2060132"/>
        <a:ext cx="2941935" cy="1765161"/>
      </dsp:txXfrm>
    </dsp:sp>
    <dsp:sp modelId="{83297884-7E85-4E97-841D-6246E11783EF}">
      <dsp:nvSpPr>
        <dsp:cNvPr id="0" name=""/>
        <dsp:cNvSpPr/>
      </dsp:nvSpPr>
      <dsp:spPr>
        <a:xfrm>
          <a:off x="1785834" y="4119487"/>
          <a:ext cx="2941935" cy="176516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Treatment facilities are located approximately 2,500 feet inland from the shoreline</a:t>
          </a:r>
        </a:p>
      </dsp:txBody>
      <dsp:txXfrm>
        <a:off x="1785834" y="4119487"/>
        <a:ext cx="2941935" cy="1765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F8B79-03FC-4EA5-A2A7-3224E54E442F}">
      <dsp:nvSpPr>
        <dsp:cNvPr id="0" name=""/>
        <dsp:cNvSpPr/>
      </dsp:nvSpPr>
      <dsp:spPr>
        <a:xfrm>
          <a:off x="6801" y="656651"/>
          <a:ext cx="2192461" cy="6577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53" tIns="173253" rIns="173253" bIns="173253" numCol="1" spcCol="1270" anchor="ctr" anchorCtr="0">
          <a:noAutofit/>
        </a:bodyPr>
        <a:lstStyle/>
        <a:p>
          <a:pPr marL="0" lvl="0" indent="0" algn="ctr" defTabSz="977900">
            <a:lnSpc>
              <a:spcPct val="90000"/>
            </a:lnSpc>
            <a:spcBef>
              <a:spcPct val="0"/>
            </a:spcBef>
            <a:spcAft>
              <a:spcPct val="35000"/>
            </a:spcAft>
            <a:buNone/>
          </a:pPr>
          <a:r>
            <a:rPr lang="en-US" sz="2200" kern="1200"/>
            <a:t>Treat about</a:t>
          </a:r>
        </a:p>
      </dsp:txBody>
      <dsp:txXfrm>
        <a:off x="6801" y="656651"/>
        <a:ext cx="2192461" cy="657738"/>
      </dsp:txXfrm>
    </dsp:sp>
    <dsp:sp modelId="{64230141-5A6A-4C54-AF65-F258A71C0E32}">
      <dsp:nvSpPr>
        <dsp:cNvPr id="0" name=""/>
        <dsp:cNvSpPr/>
      </dsp:nvSpPr>
      <dsp:spPr>
        <a:xfrm>
          <a:off x="6801" y="1314389"/>
          <a:ext cx="2192461" cy="238029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566" tIns="216566" rIns="216566" bIns="216566" numCol="1" spcCol="1270" anchor="t" anchorCtr="0">
          <a:noAutofit/>
        </a:bodyPr>
        <a:lstStyle/>
        <a:p>
          <a:pPr marL="0" lvl="0" indent="0" algn="l" defTabSz="755650">
            <a:lnSpc>
              <a:spcPct val="90000"/>
            </a:lnSpc>
            <a:spcBef>
              <a:spcPct val="0"/>
            </a:spcBef>
            <a:spcAft>
              <a:spcPct val="35000"/>
            </a:spcAft>
            <a:buNone/>
          </a:pPr>
          <a:r>
            <a:rPr lang="en-US" sz="1700" kern="1200"/>
            <a:t>Treat about 1.2 MGD of wastewater everyday, and up to 10 MGD peak during storm events.</a:t>
          </a:r>
        </a:p>
      </dsp:txBody>
      <dsp:txXfrm>
        <a:off x="6801" y="1314389"/>
        <a:ext cx="2192461" cy="2380297"/>
      </dsp:txXfrm>
    </dsp:sp>
    <dsp:sp modelId="{6ACBDC3D-DA6E-4B7F-BECF-37F65DF4EFE4}">
      <dsp:nvSpPr>
        <dsp:cNvPr id="0" name=""/>
        <dsp:cNvSpPr/>
      </dsp:nvSpPr>
      <dsp:spPr>
        <a:xfrm>
          <a:off x="2307157" y="656651"/>
          <a:ext cx="2192461" cy="657738"/>
        </a:xfrm>
        <a:prstGeom prst="rect">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53" tIns="173253" rIns="173253" bIns="173253" numCol="1" spcCol="1270" anchor="ctr" anchorCtr="0">
          <a:noAutofit/>
        </a:bodyPr>
        <a:lstStyle/>
        <a:p>
          <a:pPr marL="0" lvl="0" indent="0" algn="ctr" defTabSz="977900">
            <a:lnSpc>
              <a:spcPct val="90000"/>
            </a:lnSpc>
            <a:spcBef>
              <a:spcPct val="0"/>
            </a:spcBef>
            <a:spcAft>
              <a:spcPct val="35000"/>
            </a:spcAft>
            <a:buNone/>
          </a:pPr>
          <a:r>
            <a:rPr lang="en-US" sz="2200" kern="1200"/>
            <a:t>Provide</a:t>
          </a:r>
        </a:p>
      </dsp:txBody>
      <dsp:txXfrm>
        <a:off x="2307157" y="656651"/>
        <a:ext cx="2192461" cy="657738"/>
      </dsp:txXfrm>
    </dsp:sp>
    <dsp:sp modelId="{887332DD-CE3D-40F4-B30C-74E974681EEE}">
      <dsp:nvSpPr>
        <dsp:cNvPr id="0" name=""/>
        <dsp:cNvSpPr/>
      </dsp:nvSpPr>
      <dsp:spPr>
        <a:xfrm>
          <a:off x="2307157" y="1314389"/>
          <a:ext cx="2192461" cy="2380297"/>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566" tIns="216566" rIns="216566" bIns="216566" numCol="1" spcCol="1270" anchor="t" anchorCtr="0">
          <a:noAutofit/>
        </a:bodyPr>
        <a:lstStyle/>
        <a:p>
          <a:pPr marL="0" lvl="0" indent="0" algn="l" defTabSz="755650">
            <a:lnSpc>
              <a:spcPct val="90000"/>
            </a:lnSpc>
            <a:spcBef>
              <a:spcPct val="0"/>
            </a:spcBef>
            <a:spcAft>
              <a:spcPct val="35000"/>
            </a:spcAft>
            <a:buNone/>
          </a:pPr>
          <a:r>
            <a:rPr lang="en-US" sz="1700" kern="1200"/>
            <a:t>Provide 1 MGD of recycled water to Pebble Beach.</a:t>
          </a:r>
        </a:p>
      </dsp:txBody>
      <dsp:txXfrm>
        <a:off x="2307157" y="1314389"/>
        <a:ext cx="2192461" cy="2380297"/>
      </dsp:txXfrm>
    </dsp:sp>
    <dsp:sp modelId="{EAF809C0-A3CA-44E7-B449-185F1EA400D4}">
      <dsp:nvSpPr>
        <dsp:cNvPr id="0" name=""/>
        <dsp:cNvSpPr/>
      </dsp:nvSpPr>
      <dsp:spPr>
        <a:xfrm>
          <a:off x="4607512" y="656651"/>
          <a:ext cx="2192461" cy="657738"/>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53" tIns="173253" rIns="173253" bIns="173253" numCol="1" spcCol="1270" anchor="ctr" anchorCtr="0">
          <a:noAutofit/>
        </a:bodyPr>
        <a:lstStyle/>
        <a:p>
          <a:pPr marL="0" lvl="0" indent="0" algn="ctr" defTabSz="977900">
            <a:lnSpc>
              <a:spcPct val="90000"/>
            </a:lnSpc>
            <a:spcBef>
              <a:spcPct val="0"/>
            </a:spcBef>
            <a:spcAft>
              <a:spcPct val="35000"/>
            </a:spcAft>
            <a:buNone/>
          </a:pPr>
          <a:r>
            <a:rPr lang="en-US" sz="2200" kern="1200"/>
            <a:t>Offset</a:t>
          </a:r>
        </a:p>
      </dsp:txBody>
      <dsp:txXfrm>
        <a:off x="4607512" y="656651"/>
        <a:ext cx="2192461" cy="657738"/>
      </dsp:txXfrm>
    </dsp:sp>
    <dsp:sp modelId="{0C49EA38-3B62-41E1-AE6A-D7EA569599F5}">
      <dsp:nvSpPr>
        <dsp:cNvPr id="0" name=""/>
        <dsp:cNvSpPr/>
      </dsp:nvSpPr>
      <dsp:spPr>
        <a:xfrm>
          <a:off x="4607512" y="1314389"/>
          <a:ext cx="2192461" cy="2380297"/>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566" tIns="216566" rIns="216566" bIns="216566" numCol="1" spcCol="1270" anchor="t" anchorCtr="0">
          <a:noAutofit/>
        </a:bodyPr>
        <a:lstStyle/>
        <a:p>
          <a:pPr marL="0" lvl="0" indent="0" algn="l" defTabSz="755650">
            <a:lnSpc>
              <a:spcPct val="90000"/>
            </a:lnSpc>
            <a:spcBef>
              <a:spcPct val="0"/>
            </a:spcBef>
            <a:spcAft>
              <a:spcPct val="35000"/>
            </a:spcAft>
            <a:buNone/>
          </a:pPr>
          <a:r>
            <a:rPr lang="en-US" sz="1700" kern="1200"/>
            <a:t>Offset approximately 1,000-acre-ft per year of water from being drawn from the Carmel River ecosystem (adjudicated basin).</a:t>
          </a:r>
        </a:p>
      </dsp:txBody>
      <dsp:txXfrm>
        <a:off x="4607512" y="1314389"/>
        <a:ext cx="2192461" cy="2380297"/>
      </dsp:txXfrm>
    </dsp:sp>
    <dsp:sp modelId="{E0D49074-6461-4FE6-8E25-5B4D055D8F50}">
      <dsp:nvSpPr>
        <dsp:cNvPr id="0" name=""/>
        <dsp:cNvSpPr/>
      </dsp:nvSpPr>
      <dsp:spPr>
        <a:xfrm>
          <a:off x="6907868" y="656651"/>
          <a:ext cx="2192461" cy="657738"/>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53" tIns="173253" rIns="173253" bIns="173253" numCol="1" spcCol="1270" anchor="ctr" anchorCtr="0">
          <a:noAutofit/>
        </a:bodyPr>
        <a:lstStyle/>
        <a:p>
          <a:pPr marL="0" lvl="0" indent="0" algn="ctr" defTabSz="977900">
            <a:lnSpc>
              <a:spcPct val="90000"/>
            </a:lnSpc>
            <a:spcBef>
              <a:spcPct val="0"/>
            </a:spcBef>
            <a:spcAft>
              <a:spcPct val="35000"/>
            </a:spcAft>
            <a:buNone/>
          </a:pPr>
          <a:r>
            <a:rPr lang="en-US" sz="2200" kern="1200"/>
            <a:t>Manage</a:t>
          </a:r>
        </a:p>
      </dsp:txBody>
      <dsp:txXfrm>
        <a:off x="6907868" y="656651"/>
        <a:ext cx="2192461" cy="657738"/>
      </dsp:txXfrm>
    </dsp:sp>
    <dsp:sp modelId="{2A0C1227-F53D-46B0-839F-788642493EA4}">
      <dsp:nvSpPr>
        <dsp:cNvPr id="0" name=""/>
        <dsp:cNvSpPr/>
      </dsp:nvSpPr>
      <dsp:spPr>
        <a:xfrm>
          <a:off x="6907868" y="1314389"/>
          <a:ext cx="2192461" cy="2380297"/>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566" tIns="216566" rIns="216566" bIns="216566" numCol="1" spcCol="1270" anchor="t" anchorCtr="0">
          <a:noAutofit/>
        </a:bodyPr>
        <a:lstStyle/>
        <a:p>
          <a:pPr marL="0" lvl="0" indent="0" algn="l" defTabSz="755650">
            <a:lnSpc>
              <a:spcPct val="90000"/>
            </a:lnSpc>
            <a:spcBef>
              <a:spcPct val="0"/>
            </a:spcBef>
            <a:spcAft>
              <a:spcPct val="35000"/>
            </a:spcAft>
            <a:buNone/>
          </a:pPr>
          <a:r>
            <a:rPr lang="en-US" sz="1700" kern="1200"/>
            <a:t>Proactively Manage Risk to avoid impacts to the public and the environment associated with wastewater.</a:t>
          </a:r>
        </a:p>
      </dsp:txBody>
      <dsp:txXfrm>
        <a:off x="6907868" y="1314389"/>
        <a:ext cx="2192461" cy="2380297"/>
      </dsp:txXfrm>
    </dsp:sp>
    <dsp:sp modelId="{31F8B8EE-4537-4022-8977-7EAD2D35E961}">
      <dsp:nvSpPr>
        <dsp:cNvPr id="0" name=""/>
        <dsp:cNvSpPr/>
      </dsp:nvSpPr>
      <dsp:spPr>
        <a:xfrm>
          <a:off x="9208224" y="656651"/>
          <a:ext cx="2192461" cy="657738"/>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53" tIns="173253" rIns="173253" bIns="173253" numCol="1" spcCol="1270" anchor="ctr" anchorCtr="0">
          <a:noAutofit/>
        </a:bodyPr>
        <a:lstStyle/>
        <a:p>
          <a:pPr marL="0" lvl="0" indent="0" algn="ctr" defTabSz="977900">
            <a:lnSpc>
              <a:spcPct val="90000"/>
            </a:lnSpc>
            <a:spcBef>
              <a:spcPct val="0"/>
            </a:spcBef>
            <a:spcAft>
              <a:spcPct val="35000"/>
            </a:spcAft>
            <a:buNone/>
          </a:pPr>
          <a:r>
            <a:rPr lang="en-US" sz="2200" kern="1200"/>
            <a:t>Seek</a:t>
          </a:r>
        </a:p>
      </dsp:txBody>
      <dsp:txXfrm>
        <a:off x="9208224" y="656651"/>
        <a:ext cx="2192461" cy="657738"/>
      </dsp:txXfrm>
    </dsp:sp>
    <dsp:sp modelId="{3288CD12-172B-45AA-AA94-90C989E1FA1F}">
      <dsp:nvSpPr>
        <dsp:cNvPr id="0" name=""/>
        <dsp:cNvSpPr/>
      </dsp:nvSpPr>
      <dsp:spPr>
        <a:xfrm>
          <a:off x="9208224" y="1314389"/>
          <a:ext cx="2192461" cy="238029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566" tIns="216566" rIns="216566" bIns="216566" numCol="1" spcCol="1270" anchor="t" anchorCtr="0">
          <a:noAutofit/>
        </a:bodyPr>
        <a:lstStyle/>
        <a:p>
          <a:pPr marL="0" lvl="0" indent="0" algn="l" defTabSz="755650">
            <a:lnSpc>
              <a:spcPct val="90000"/>
            </a:lnSpc>
            <a:spcBef>
              <a:spcPct val="0"/>
            </a:spcBef>
            <a:spcAft>
              <a:spcPct val="35000"/>
            </a:spcAft>
            <a:buNone/>
          </a:pPr>
          <a:r>
            <a:rPr lang="en-US" sz="1700" kern="1200"/>
            <a:t>Seek opportunities to provide more recycled water.</a:t>
          </a:r>
        </a:p>
      </dsp:txBody>
      <dsp:txXfrm>
        <a:off x="9208224" y="1314389"/>
        <a:ext cx="2192461" cy="23802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F8A8C1-B99A-4C1E-B05D-A55E40E2A3FE}" type="datetimeFigureOut">
              <a:rPr lang="en-US" smtClean="0"/>
              <a:t>9/16/2020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EB87B5-E894-44F7-A35C-BCD4F9D9386D}" type="slidenum">
              <a:rPr lang="en-US" smtClean="0"/>
              <a:t>‹#›</a:t>
            </a:fld>
            <a:endParaRPr lang="en-US"/>
          </a:p>
        </p:txBody>
      </p:sp>
    </p:spTree>
    <p:extLst>
      <p:ext uri="{BB962C8B-B14F-4D97-AF65-F5344CB8AC3E}">
        <p14:creationId xmlns:p14="http://schemas.microsoft.com/office/powerpoint/2010/main" val="2891048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inviting me to participate</a:t>
            </a:r>
          </a:p>
        </p:txBody>
      </p:sp>
      <p:sp>
        <p:nvSpPr>
          <p:cNvPr id="4" name="Slide Number Placeholder 3"/>
          <p:cNvSpPr>
            <a:spLocks noGrp="1"/>
          </p:cNvSpPr>
          <p:nvPr>
            <p:ph type="sldNum" sz="quarter" idx="5"/>
          </p:nvPr>
        </p:nvSpPr>
        <p:spPr/>
        <p:txBody>
          <a:bodyPr/>
          <a:lstStyle/>
          <a:p>
            <a:fld id="{03EB87B5-E894-44F7-A35C-BCD4F9D9386D}" type="slidenum">
              <a:rPr lang="en-US" smtClean="0"/>
              <a:t>1</a:t>
            </a:fld>
            <a:endParaRPr lang="en-US"/>
          </a:p>
        </p:txBody>
      </p:sp>
    </p:spTree>
    <p:extLst>
      <p:ext uri="{BB962C8B-B14F-4D97-AF65-F5344CB8AC3E}">
        <p14:creationId xmlns:p14="http://schemas.microsoft.com/office/powerpoint/2010/main" val="150413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100-Year Fluvial Flooding assumes that sedimentation in lagoon occurs at same pace as sea level rise. It is believed that sedimentation will be out paced by sea level rise so these numbers are conservative. The availability of sand will be a limiting factor in the ability for the sandbar elevation to increase.</a:t>
            </a:r>
          </a:p>
          <a:p>
            <a:pPr lvl="0"/>
            <a:endParaRPr lang="en-US" dirty="0"/>
          </a:p>
          <a:p>
            <a:pPr lvl="0"/>
            <a:r>
              <a:rPr lang="en-US" dirty="0"/>
              <a:t>Projections do not include modeling of larger floodplain area created by higher flood elevations. Larger flood plain area would reduce flood elevation at WWTP.</a:t>
            </a:r>
          </a:p>
          <a:p>
            <a:pPr lvl="0"/>
            <a:endParaRPr lang="en-US" dirty="0"/>
          </a:p>
          <a:p>
            <a:pPr lvl="0"/>
            <a:r>
              <a:rPr lang="en-US" dirty="0"/>
              <a:t>100-year Fluvial Flood elevations are for the Main River Channel on the North East Corner of Treatment Plant. Flood elevations decrease about 2 feet as water moves across the treatment plant.</a:t>
            </a:r>
          </a:p>
          <a:p>
            <a:endParaRPr lang="en-US" dirty="0"/>
          </a:p>
        </p:txBody>
      </p:sp>
      <p:sp>
        <p:nvSpPr>
          <p:cNvPr id="4" name="Slide Number Placeholder 3"/>
          <p:cNvSpPr>
            <a:spLocks noGrp="1"/>
          </p:cNvSpPr>
          <p:nvPr>
            <p:ph type="sldNum" sz="quarter" idx="5"/>
          </p:nvPr>
        </p:nvSpPr>
        <p:spPr/>
        <p:txBody>
          <a:bodyPr/>
          <a:lstStyle/>
          <a:p>
            <a:fld id="{03EB87B5-E894-44F7-A35C-BCD4F9D9386D}" type="slidenum">
              <a:rPr lang="en-US" smtClean="0"/>
              <a:t>10</a:t>
            </a:fld>
            <a:endParaRPr lang="en-US"/>
          </a:p>
        </p:txBody>
      </p:sp>
    </p:spTree>
    <p:extLst>
      <p:ext uri="{BB962C8B-B14F-4D97-AF65-F5344CB8AC3E}">
        <p14:creationId xmlns:p14="http://schemas.microsoft.com/office/powerpoint/2010/main" val="39385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11</a:t>
            </a:fld>
            <a:endParaRPr lang="en-US"/>
          </a:p>
        </p:txBody>
      </p:sp>
    </p:spTree>
    <p:extLst>
      <p:ext uri="{BB962C8B-B14F-4D97-AF65-F5344CB8AC3E}">
        <p14:creationId xmlns:p14="http://schemas.microsoft.com/office/powerpoint/2010/main" val="17709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100-Year Fluvial Flooding assumes that sedimentation in lagoon occurs at same pace as sea level rise. It is believed that sedimentation will be out paced by sea level rise so these numbers are conservative. The availability of sand will be a limiting factor in the ability for the sandbar elevation to increase.</a:t>
            </a:r>
          </a:p>
          <a:p>
            <a:pPr lvl="0"/>
            <a:endParaRPr lang="en-US" dirty="0"/>
          </a:p>
          <a:p>
            <a:pPr lvl="0"/>
            <a:r>
              <a:rPr lang="en-US" dirty="0"/>
              <a:t>Projections do not include modeling of larger floodplain area created by higher flood elevations. Larger flood plain area would reduce flood elevation at WWTP.</a:t>
            </a:r>
          </a:p>
          <a:p>
            <a:pPr lvl="0"/>
            <a:endParaRPr lang="en-US" dirty="0"/>
          </a:p>
          <a:p>
            <a:pPr lvl="0"/>
            <a:r>
              <a:rPr lang="en-US" dirty="0"/>
              <a:t>100-year Fluvial Flood elevations are for the Main River Channel on the North East Corner of Treatment Plant. Flood elevations decrease about 2 feet as water moves across the treatment plant.</a:t>
            </a:r>
          </a:p>
          <a:p>
            <a:endParaRPr lang="en-US" dirty="0"/>
          </a:p>
        </p:txBody>
      </p:sp>
      <p:sp>
        <p:nvSpPr>
          <p:cNvPr id="4" name="Slide Number Placeholder 3"/>
          <p:cNvSpPr>
            <a:spLocks noGrp="1"/>
          </p:cNvSpPr>
          <p:nvPr>
            <p:ph type="sldNum" sz="quarter" idx="5"/>
          </p:nvPr>
        </p:nvSpPr>
        <p:spPr/>
        <p:txBody>
          <a:bodyPr/>
          <a:lstStyle/>
          <a:p>
            <a:fld id="{03EB87B5-E894-44F7-A35C-BCD4F9D9386D}" type="slidenum">
              <a:rPr lang="en-US" smtClean="0"/>
              <a:t>12</a:t>
            </a:fld>
            <a:endParaRPr lang="en-US"/>
          </a:p>
        </p:txBody>
      </p:sp>
    </p:spTree>
    <p:extLst>
      <p:ext uri="{BB962C8B-B14F-4D97-AF65-F5344CB8AC3E}">
        <p14:creationId xmlns:p14="http://schemas.microsoft.com/office/powerpoint/2010/main" val="282795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13</a:t>
            </a:fld>
            <a:endParaRPr lang="en-US"/>
          </a:p>
        </p:txBody>
      </p:sp>
    </p:spTree>
    <p:extLst>
      <p:ext uri="{BB962C8B-B14F-4D97-AF65-F5344CB8AC3E}">
        <p14:creationId xmlns:p14="http://schemas.microsoft.com/office/powerpoint/2010/main" val="2690248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2500 feet from the ocean shore</a:t>
            </a:r>
          </a:p>
        </p:txBody>
      </p:sp>
      <p:sp>
        <p:nvSpPr>
          <p:cNvPr id="4" name="Slide Number Placeholder 3"/>
          <p:cNvSpPr>
            <a:spLocks noGrp="1"/>
          </p:cNvSpPr>
          <p:nvPr>
            <p:ph type="sldNum" sz="quarter" idx="5"/>
          </p:nvPr>
        </p:nvSpPr>
        <p:spPr/>
        <p:txBody>
          <a:bodyPr/>
          <a:lstStyle/>
          <a:p>
            <a:fld id="{03EB87B5-E894-44F7-A35C-BCD4F9D9386D}" type="slidenum">
              <a:rPr lang="en-US" smtClean="0"/>
              <a:t>14</a:t>
            </a:fld>
            <a:endParaRPr lang="en-US"/>
          </a:p>
        </p:txBody>
      </p:sp>
    </p:spTree>
    <p:extLst>
      <p:ext uri="{BB962C8B-B14F-4D97-AF65-F5344CB8AC3E}">
        <p14:creationId xmlns:p14="http://schemas.microsoft.com/office/powerpoint/2010/main" val="345173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15</a:t>
            </a:fld>
            <a:endParaRPr lang="en-US"/>
          </a:p>
        </p:txBody>
      </p:sp>
    </p:spTree>
    <p:extLst>
      <p:ext uri="{BB962C8B-B14F-4D97-AF65-F5344CB8AC3E}">
        <p14:creationId xmlns:p14="http://schemas.microsoft.com/office/powerpoint/2010/main" val="136739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assumes that sedimentation at the lagoon sandbar will increase with sea level rise.</a:t>
            </a:r>
          </a:p>
          <a:p>
            <a:r>
              <a:rPr lang="en-US" dirty="0"/>
              <a:t>If that is not the case it is possible that increases in 100-year fluvial flood levels will not change significantly over the next 50-years.</a:t>
            </a:r>
          </a:p>
          <a:p>
            <a:endParaRPr lang="en-US" dirty="0"/>
          </a:p>
          <a:p>
            <a:r>
              <a:rPr lang="en-US" dirty="0"/>
              <a:t>The projections did not take into account the increased area of the flood plain as flood levels increase.</a:t>
            </a:r>
          </a:p>
          <a:p>
            <a:r>
              <a:rPr lang="en-US" dirty="0"/>
              <a:t>In reality the increased flooded area will reduce the flood elevations at the WWTP from what is projected </a:t>
            </a:r>
          </a:p>
          <a:p>
            <a:endParaRPr lang="en-US" dirty="0"/>
          </a:p>
          <a:p>
            <a:r>
              <a:rPr lang="en-US" dirty="0"/>
              <a:t>Triggers to move:</a:t>
            </a:r>
          </a:p>
          <a:p>
            <a:r>
              <a:rPr lang="en-US" dirty="0"/>
              <a:t>Coastal Hazards are adversely affecting the WWTP</a:t>
            </a:r>
          </a:p>
          <a:p>
            <a:r>
              <a:rPr lang="en-US" dirty="0"/>
              <a:t>The Executive Director is not satisfied with compliance as regards reporting</a:t>
            </a:r>
          </a:p>
          <a:p>
            <a:r>
              <a:rPr lang="en-US" dirty="0"/>
              <a:t>Long Term Coastal Hazards Plan requires implementation measure to avoid long term coastal hazards</a:t>
            </a:r>
          </a:p>
          <a:p>
            <a:endParaRPr lang="en-US" dirty="0"/>
          </a:p>
          <a:p>
            <a:pPr marL="232943" indent="-232943">
              <a:buAutoNum type="arabicPeriod"/>
            </a:pPr>
            <a:r>
              <a:rPr lang="en-US" dirty="0"/>
              <a:t>Coastal Hazard Conditions</a:t>
            </a:r>
          </a:p>
          <a:p>
            <a:pPr marL="232943" indent="-232943">
              <a:buAutoNum type="arabicPeriod"/>
            </a:pPr>
            <a:r>
              <a:rPr lang="en-US" dirty="0"/>
              <a:t>Coastal Hazard Response</a:t>
            </a:r>
          </a:p>
          <a:p>
            <a:pPr marL="232943" indent="-232943">
              <a:buAutoNum type="arabicPeriod"/>
            </a:pPr>
            <a:r>
              <a:rPr lang="en-US" dirty="0"/>
              <a:t>Coastal Hazard Triggers</a:t>
            </a:r>
          </a:p>
          <a:p>
            <a:pPr marL="232943" indent="-232943">
              <a:buAutoNum type="arabicPeriod"/>
            </a:pPr>
            <a:r>
              <a:rPr lang="en-US" dirty="0"/>
              <a:t>Regional Effects (i.e. </a:t>
            </a:r>
            <a:r>
              <a:rPr lang="en-US" dirty="0" err="1"/>
              <a:t>CRFree</a:t>
            </a:r>
            <a:r>
              <a:rPr lang="en-US" dirty="0"/>
              <a:t>, EPB, Scenic Road Protective Barrier)</a:t>
            </a:r>
          </a:p>
          <a:p>
            <a:pPr marL="232943" indent="-232943">
              <a:buAutoNum type="arabicPeriod"/>
            </a:pPr>
            <a:endParaRPr lang="en-US" dirty="0"/>
          </a:p>
          <a:p>
            <a:r>
              <a:rPr lang="en-US" dirty="0"/>
              <a:t>Long Term Coastal </a:t>
            </a:r>
            <a:r>
              <a:rPr lang="en-US"/>
              <a:t>Hazards Planning – 2 years</a:t>
            </a:r>
            <a:endParaRPr lang="en-US" dirty="0"/>
          </a:p>
        </p:txBody>
      </p:sp>
      <p:sp>
        <p:nvSpPr>
          <p:cNvPr id="4" name="Slide Number Placeholder 3"/>
          <p:cNvSpPr>
            <a:spLocks noGrp="1"/>
          </p:cNvSpPr>
          <p:nvPr>
            <p:ph type="sldNum" sz="quarter" idx="5"/>
          </p:nvPr>
        </p:nvSpPr>
        <p:spPr/>
        <p:txBody>
          <a:bodyPr/>
          <a:lstStyle/>
          <a:p>
            <a:fld id="{03EB87B5-E894-44F7-A35C-BCD4F9D9386D}" type="slidenum">
              <a:rPr lang="en-US" smtClean="0"/>
              <a:t>16</a:t>
            </a:fld>
            <a:endParaRPr lang="en-US"/>
          </a:p>
        </p:txBody>
      </p:sp>
    </p:spTree>
    <p:extLst>
      <p:ext uri="{BB962C8B-B14F-4D97-AF65-F5344CB8AC3E}">
        <p14:creationId xmlns:p14="http://schemas.microsoft.com/office/powerpoint/2010/main" val="493328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CRFREE – modeling suggests this will reduce the flood elevation by about 1 ft</a:t>
            </a:r>
          </a:p>
          <a:p>
            <a:r>
              <a:rPr lang="en-US" dirty="0"/>
              <a:t>Estimate 19.1 feet base flood elevation at eastern boundary of WWTP</a:t>
            </a:r>
          </a:p>
        </p:txBody>
      </p:sp>
      <p:sp>
        <p:nvSpPr>
          <p:cNvPr id="4" name="Slide Number Placeholder 3"/>
          <p:cNvSpPr>
            <a:spLocks noGrp="1"/>
          </p:cNvSpPr>
          <p:nvPr>
            <p:ph type="sldNum" sz="quarter" idx="5"/>
          </p:nvPr>
        </p:nvSpPr>
        <p:spPr/>
        <p:txBody>
          <a:bodyPr/>
          <a:lstStyle/>
          <a:p>
            <a:fld id="{03EB87B5-E894-44F7-A35C-BCD4F9D9386D}" type="slidenum">
              <a:rPr lang="en-US" smtClean="0"/>
              <a:t>17</a:t>
            </a:fld>
            <a:endParaRPr lang="en-US"/>
          </a:p>
        </p:txBody>
      </p:sp>
    </p:spTree>
    <p:extLst>
      <p:ext uri="{BB962C8B-B14F-4D97-AF65-F5344CB8AC3E}">
        <p14:creationId xmlns:p14="http://schemas.microsoft.com/office/powerpoint/2010/main" val="4217344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18</a:t>
            </a:fld>
            <a:endParaRPr lang="en-US"/>
          </a:p>
        </p:txBody>
      </p:sp>
    </p:spTree>
    <p:extLst>
      <p:ext uri="{BB962C8B-B14F-4D97-AF65-F5344CB8AC3E}">
        <p14:creationId xmlns:p14="http://schemas.microsoft.com/office/powerpoint/2010/main" val="156772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B87B5-E894-44F7-A35C-BCD4F9D9386D}" type="slidenum">
              <a:rPr lang="en-US" smtClean="0"/>
              <a:t>19</a:t>
            </a:fld>
            <a:endParaRPr lang="en-US"/>
          </a:p>
        </p:txBody>
      </p:sp>
    </p:spTree>
    <p:extLst>
      <p:ext uri="{BB962C8B-B14F-4D97-AF65-F5344CB8AC3E}">
        <p14:creationId xmlns:p14="http://schemas.microsoft.com/office/powerpoint/2010/main" val="51192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1965 flood plain map – still relevant today</a:t>
            </a:r>
          </a:p>
          <a:p>
            <a:endParaRPr lang="en-US" dirty="0"/>
          </a:p>
          <a:p>
            <a:r>
              <a:rPr lang="en-US" dirty="0"/>
              <a:t>We’ve been at this location since 1930s</a:t>
            </a:r>
          </a:p>
        </p:txBody>
      </p:sp>
      <p:sp>
        <p:nvSpPr>
          <p:cNvPr id="4" name="Slide Number Placeholder 3"/>
          <p:cNvSpPr>
            <a:spLocks noGrp="1"/>
          </p:cNvSpPr>
          <p:nvPr>
            <p:ph type="sldNum" sz="quarter" idx="5"/>
          </p:nvPr>
        </p:nvSpPr>
        <p:spPr/>
        <p:txBody>
          <a:bodyPr/>
          <a:lstStyle/>
          <a:p>
            <a:fld id="{03EB87B5-E894-44F7-A35C-BCD4F9D9386D}" type="slidenum">
              <a:rPr lang="en-US" smtClean="0"/>
              <a:t>2</a:t>
            </a:fld>
            <a:endParaRPr lang="en-US"/>
          </a:p>
        </p:txBody>
      </p:sp>
    </p:spTree>
    <p:extLst>
      <p:ext uri="{BB962C8B-B14F-4D97-AF65-F5344CB8AC3E}">
        <p14:creationId xmlns:p14="http://schemas.microsoft.com/office/powerpoint/2010/main" val="176966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3</a:t>
            </a:fld>
            <a:endParaRPr lang="en-US"/>
          </a:p>
        </p:txBody>
      </p:sp>
    </p:spTree>
    <p:extLst>
      <p:ext uri="{BB962C8B-B14F-4D97-AF65-F5344CB8AC3E}">
        <p14:creationId xmlns:p14="http://schemas.microsoft.com/office/powerpoint/2010/main" val="297149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4</a:t>
            </a:fld>
            <a:endParaRPr lang="en-US"/>
          </a:p>
        </p:txBody>
      </p:sp>
    </p:spTree>
    <p:extLst>
      <p:ext uri="{BB962C8B-B14F-4D97-AF65-F5344CB8AC3E}">
        <p14:creationId xmlns:p14="http://schemas.microsoft.com/office/powerpoint/2010/main" val="103279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5</a:t>
            </a:fld>
            <a:endParaRPr lang="en-US"/>
          </a:p>
        </p:txBody>
      </p:sp>
    </p:spTree>
    <p:extLst>
      <p:ext uri="{BB962C8B-B14F-4D97-AF65-F5344CB8AC3E}">
        <p14:creationId xmlns:p14="http://schemas.microsoft.com/office/powerpoint/2010/main" val="209318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B87B5-E894-44F7-A35C-BCD4F9D9386D}" type="slidenum">
              <a:rPr lang="en-US" smtClean="0"/>
              <a:t>6</a:t>
            </a:fld>
            <a:endParaRPr lang="en-US"/>
          </a:p>
        </p:txBody>
      </p:sp>
    </p:spTree>
    <p:extLst>
      <p:ext uri="{BB962C8B-B14F-4D97-AF65-F5344CB8AC3E}">
        <p14:creationId xmlns:p14="http://schemas.microsoft.com/office/powerpoint/2010/main" val="97968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Ocean Protection Council (OPC) 2018 was used for guidance on this analysis</a:t>
            </a:r>
          </a:p>
          <a:p>
            <a:r>
              <a:rPr lang="en-US" sz="1300" dirty="0"/>
              <a:t>The WWTP was evaluated for 3 different scenarios of flooding</a:t>
            </a:r>
          </a:p>
          <a:p>
            <a:pPr marL="232943" indent="-232943">
              <a:buAutoNum type="arabicPeriod"/>
            </a:pPr>
            <a:r>
              <a:rPr lang="en-US" sz="1300" u="sng" dirty="0"/>
              <a:t>Backwatered Lagoon Inundation </a:t>
            </a:r>
            <a:r>
              <a:rPr lang="en-US" sz="1300" dirty="0"/>
              <a:t>– a sustained high-water level representative of typical conditions when the lagoon mouth is closed.  </a:t>
            </a:r>
          </a:p>
          <a:p>
            <a:r>
              <a:rPr lang="en-US" sz="1300" dirty="0"/>
              <a:t>Groundwater elevations are likely to equilibrate with this surface water level</a:t>
            </a:r>
          </a:p>
          <a:p>
            <a:endParaRPr lang="en-US" sz="1300" dirty="0"/>
          </a:p>
          <a:p>
            <a:pPr marL="232943" indent="-232943">
              <a:buAutoNum type="arabicPeriod" startAt="2"/>
            </a:pPr>
            <a:r>
              <a:rPr lang="en-US" sz="1300" u="sng" dirty="0"/>
              <a:t>Closed Lagoon Storm Flooding </a:t>
            </a:r>
            <a:r>
              <a:rPr lang="en-US" sz="1300" dirty="0"/>
              <a:t>– a temp highwater event in the lagoon associated with backup of water when the river mouth is closed and water collects behind the sand bar.  </a:t>
            </a:r>
          </a:p>
          <a:p>
            <a:r>
              <a:rPr lang="en-US" sz="1300" dirty="0"/>
              <a:t>The source of water could be either moderate river streamflow, or wave overtopping into the lagoon.  This does not represent extreme fluvial floods</a:t>
            </a:r>
          </a:p>
          <a:p>
            <a:pPr marL="232943" indent="-232943">
              <a:buAutoNum type="arabicPeriod" startAt="2"/>
            </a:pPr>
            <a:endParaRPr lang="en-US" sz="1300" dirty="0"/>
          </a:p>
          <a:p>
            <a:pPr marL="232943" indent="-232943">
              <a:buAutoNum type="arabicPeriod" startAt="2"/>
            </a:pPr>
            <a:r>
              <a:rPr lang="en-US" sz="1300" u="sng" dirty="0"/>
              <a:t>100-yr Fluvial Flooding </a:t>
            </a:r>
            <a:r>
              <a:rPr lang="en-US" sz="1300" dirty="0"/>
              <a:t>– during extreme river flow events can cause elevated water levels adjacent to the treatment plant and overtopping of the river channel.  </a:t>
            </a:r>
          </a:p>
          <a:p>
            <a:r>
              <a:rPr lang="en-US" sz="1300" dirty="0"/>
              <a:t>Past flooding has not reached the theoretical 100-year storm levels in historical records.  </a:t>
            </a:r>
          </a:p>
          <a:p>
            <a:r>
              <a:rPr lang="en-US" sz="1300" dirty="0"/>
              <a:t>Although flooding did occur at the plant in the 90s.  The probability of a 100-yr storm occurring is 1%</a:t>
            </a:r>
          </a:p>
          <a:p>
            <a:r>
              <a:rPr lang="en-US" sz="1300" dirty="0"/>
              <a:t>During river flooding events peak water surface elevations at any location depend on the flow rate of the Carmel River</a:t>
            </a:r>
          </a:p>
        </p:txBody>
      </p:sp>
      <p:sp>
        <p:nvSpPr>
          <p:cNvPr id="4" name="Slide Number Placeholder 3"/>
          <p:cNvSpPr>
            <a:spLocks noGrp="1"/>
          </p:cNvSpPr>
          <p:nvPr>
            <p:ph type="sldNum" sz="quarter" idx="5"/>
          </p:nvPr>
        </p:nvSpPr>
        <p:spPr/>
        <p:txBody>
          <a:bodyPr/>
          <a:lstStyle/>
          <a:p>
            <a:fld id="{03EB87B5-E894-44F7-A35C-BCD4F9D9386D}" type="slidenum">
              <a:rPr lang="en-US" smtClean="0"/>
              <a:t>7</a:t>
            </a:fld>
            <a:endParaRPr lang="en-US"/>
          </a:p>
        </p:txBody>
      </p:sp>
    </p:spTree>
    <p:extLst>
      <p:ext uri="{BB962C8B-B14F-4D97-AF65-F5344CB8AC3E}">
        <p14:creationId xmlns:p14="http://schemas.microsoft.com/office/powerpoint/2010/main" val="413164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conditions occur when the mouth of the lagoon is closed </a:t>
            </a:r>
          </a:p>
          <a:p>
            <a:r>
              <a:rPr lang="en-US" dirty="0"/>
              <a:t>The water level does not increase linearly with sea-level rise because the storage of the lagoon expands significantly at elevations greater than 13 feet NAVD</a:t>
            </a:r>
          </a:p>
          <a:p>
            <a:endParaRPr lang="en-US" dirty="0"/>
          </a:p>
          <a:p>
            <a:r>
              <a:rPr lang="en-US" dirty="0"/>
              <a:t>NAVD = North American Vertical Datum of 1988</a:t>
            </a:r>
          </a:p>
          <a:p>
            <a:endParaRPr lang="en-US" dirty="0"/>
          </a:p>
          <a:p>
            <a:r>
              <a:rPr lang="en-US" dirty="0"/>
              <a:t>*This modeling and results implicitly presume that waves and rainfall/runoff are steady (not increased or decreased by climate change) and there is adequate deposition of sand for the beach to rise linearly with sea levels.  ESA believes the sand will most likely not rise linearly with sea level rise and therefore the analysis is conservative.</a:t>
            </a:r>
          </a:p>
        </p:txBody>
      </p:sp>
      <p:sp>
        <p:nvSpPr>
          <p:cNvPr id="4" name="Slide Number Placeholder 3"/>
          <p:cNvSpPr>
            <a:spLocks noGrp="1"/>
          </p:cNvSpPr>
          <p:nvPr>
            <p:ph type="sldNum" sz="quarter" idx="5"/>
          </p:nvPr>
        </p:nvSpPr>
        <p:spPr/>
        <p:txBody>
          <a:bodyPr/>
          <a:lstStyle/>
          <a:p>
            <a:fld id="{03EB87B5-E894-44F7-A35C-BCD4F9D9386D}" type="slidenum">
              <a:rPr lang="en-US" smtClean="0"/>
              <a:t>8</a:t>
            </a:fld>
            <a:endParaRPr lang="en-US"/>
          </a:p>
        </p:txBody>
      </p:sp>
    </p:spTree>
    <p:extLst>
      <p:ext uri="{BB962C8B-B14F-4D97-AF65-F5344CB8AC3E}">
        <p14:creationId xmlns:p14="http://schemas.microsoft.com/office/powerpoint/2010/main" val="205709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Presents lagoon water levels for Backwatered Lagoon Inundation &amp; Moderate Storm Closed Lagoon flooding over time with sea-level rise.</a:t>
            </a:r>
          </a:p>
          <a:p>
            <a:endParaRPr lang="en-US" dirty="0"/>
          </a:p>
          <a:p>
            <a:r>
              <a:rPr lang="en-US" dirty="0"/>
              <a:t>Existing condition is assumed to occur at year 2000, consistent with state guidance  (CCC2015)</a:t>
            </a:r>
          </a:p>
        </p:txBody>
      </p:sp>
      <p:sp>
        <p:nvSpPr>
          <p:cNvPr id="4" name="Slide Number Placeholder 3"/>
          <p:cNvSpPr>
            <a:spLocks noGrp="1"/>
          </p:cNvSpPr>
          <p:nvPr>
            <p:ph type="sldNum" sz="quarter" idx="5"/>
          </p:nvPr>
        </p:nvSpPr>
        <p:spPr/>
        <p:txBody>
          <a:bodyPr/>
          <a:lstStyle/>
          <a:p>
            <a:fld id="{03EB87B5-E894-44F7-A35C-BCD4F9D9386D}" type="slidenum">
              <a:rPr lang="en-US" smtClean="0"/>
              <a:t>9</a:t>
            </a:fld>
            <a:endParaRPr lang="en-US"/>
          </a:p>
        </p:txBody>
      </p:sp>
    </p:spTree>
    <p:extLst>
      <p:ext uri="{BB962C8B-B14F-4D97-AF65-F5344CB8AC3E}">
        <p14:creationId xmlns:p14="http://schemas.microsoft.com/office/powerpoint/2010/main" val="21902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DBF9-8ADE-491E-8E68-AE73AB87B4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0A3737-BABE-417B-BD83-57D566EF4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E06C9-8C17-4015-A14E-D3244C26F214}"/>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5" name="Footer Placeholder 4">
            <a:extLst>
              <a:ext uri="{FF2B5EF4-FFF2-40B4-BE49-F238E27FC236}">
                <a16:creationId xmlns:a16="http://schemas.microsoft.com/office/drawing/2014/main" id="{A96203AA-2642-49BD-B739-4D93DC89C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9F71D-F1FE-4EDD-9A4B-5118A62F5D77}"/>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123047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14D1-C6FE-4EA3-8487-EE60881A0E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C0C83D-9C9E-484C-A24F-FB422CA0E4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4A6D6-A8AC-40A8-9B13-8781C839AD92}"/>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5" name="Footer Placeholder 4">
            <a:extLst>
              <a:ext uri="{FF2B5EF4-FFF2-40B4-BE49-F238E27FC236}">
                <a16:creationId xmlns:a16="http://schemas.microsoft.com/office/drawing/2014/main" id="{4B8D05B2-E009-4000-8257-366E5D707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6BDCC-5BA8-4290-BB82-7BFF80E5BF7B}"/>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335593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A75C4-D5FD-4471-8825-D565E61432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0209EA-53D6-4241-B63C-3CD2CD246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D997D-1441-423D-AE59-7B19C4531859}"/>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5" name="Footer Placeholder 4">
            <a:extLst>
              <a:ext uri="{FF2B5EF4-FFF2-40B4-BE49-F238E27FC236}">
                <a16:creationId xmlns:a16="http://schemas.microsoft.com/office/drawing/2014/main" id="{BA0B65F7-8659-42BA-AD16-41A335F30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8B5A1-2F46-4ACF-9B09-CD1A4F504648}"/>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383543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5E8-E519-47AC-BDA5-96AC90B25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89E7CD-EEA9-4BBA-B8F0-278683C806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74CD3-AB1C-49D5-8269-F1C0499380D3}"/>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5" name="Footer Placeholder 4">
            <a:extLst>
              <a:ext uri="{FF2B5EF4-FFF2-40B4-BE49-F238E27FC236}">
                <a16:creationId xmlns:a16="http://schemas.microsoft.com/office/drawing/2014/main" id="{7002616E-E3A7-4281-9283-7F5752B81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929CB-DA47-4DD8-A8BB-3EBB3CF26E48}"/>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50631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B08-BB6C-4222-B039-E4B724FC7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38FDDB-55B2-4037-BFFE-B21B54BA3E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A742E7-6BDD-40F1-845F-1184C89CD60D}"/>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5" name="Footer Placeholder 4">
            <a:extLst>
              <a:ext uri="{FF2B5EF4-FFF2-40B4-BE49-F238E27FC236}">
                <a16:creationId xmlns:a16="http://schemas.microsoft.com/office/drawing/2014/main" id="{E673D6A6-2B9E-4B64-B2B7-9DE5378F2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9F720-F69D-447E-9E91-1716A58FAF66}"/>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283748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CA1A-5B75-47D3-AD6A-BF0A96175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98730-7FBE-4563-A9AB-95DAA68C9A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F57F4C-2E08-4426-82A2-6F12591248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C656A3-C240-4D91-9E39-2B67EAE53760}"/>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6" name="Footer Placeholder 5">
            <a:extLst>
              <a:ext uri="{FF2B5EF4-FFF2-40B4-BE49-F238E27FC236}">
                <a16:creationId xmlns:a16="http://schemas.microsoft.com/office/drawing/2014/main" id="{A42B9E6D-6707-40BD-8DD5-67C5CD6BA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7E18D-6B81-449A-A1C9-508A1B95437A}"/>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146048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FF7B-7A28-46FD-B46C-FD9124E5F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89F1C6-AAC1-49AB-B8ED-4A09E271C7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B3C92C-AA8C-436F-B847-5A9A448AC0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5F013-EF69-4BDC-91F3-A172452A7D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0A056C-85FC-4D5B-8F4F-8B2FCE75C8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C57210-3DAF-48F3-A9C8-BDD361AB156A}"/>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8" name="Footer Placeholder 7">
            <a:extLst>
              <a:ext uri="{FF2B5EF4-FFF2-40B4-BE49-F238E27FC236}">
                <a16:creationId xmlns:a16="http://schemas.microsoft.com/office/drawing/2014/main" id="{7958221C-7163-442F-B688-5718B0BF89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E7D9C3-1BAA-45F1-8D69-1465DFE578F9}"/>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98309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6E76-D304-4FE0-B22B-A8B117CB4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991CA-8411-4C32-AF8E-69AD740E47F2}"/>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4" name="Footer Placeholder 3">
            <a:extLst>
              <a:ext uri="{FF2B5EF4-FFF2-40B4-BE49-F238E27FC236}">
                <a16:creationId xmlns:a16="http://schemas.microsoft.com/office/drawing/2014/main" id="{F8637E69-85E3-48E5-8BA5-00E3AC578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2CB6B-6A62-48BF-8E64-6B4D897E9EBE}"/>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285121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A3D0F8-7539-427A-8D5C-7C81182EF2C9}"/>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3" name="Footer Placeholder 2">
            <a:extLst>
              <a:ext uri="{FF2B5EF4-FFF2-40B4-BE49-F238E27FC236}">
                <a16:creationId xmlns:a16="http://schemas.microsoft.com/office/drawing/2014/main" id="{A483BEA7-AAFB-427E-9B49-C6AC45462E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A10BC6-8E99-4E79-995C-6BA763BEB0F6}"/>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392689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D3E4-1A59-4CBC-BA6E-755E5A154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875CE2-2FEC-49D0-9DFE-D4261CB0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D825CE-A7C0-4B17-B438-E00E3B892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3B1E55-12CF-4E5F-ACE5-A0B8E752E172}"/>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6" name="Footer Placeholder 5">
            <a:extLst>
              <a:ext uri="{FF2B5EF4-FFF2-40B4-BE49-F238E27FC236}">
                <a16:creationId xmlns:a16="http://schemas.microsoft.com/office/drawing/2014/main" id="{830FBBAB-F16F-44F1-9BE1-3B2771135D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0D968-F679-4059-92B9-32D6A5E2A4B8}"/>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380800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0BEF-1FFB-49A0-8ABB-D80B95D57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EBA43-683D-4FA2-BE19-665AA8DF26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6EF6A8-08A4-4B47-91AE-B29A2635B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A93EEF-D945-4300-A910-6C16160DB81F}"/>
              </a:ext>
            </a:extLst>
          </p:cNvPr>
          <p:cNvSpPr>
            <a:spLocks noGrp="1"/>
          </p:cNvSpPr>
          <p:nvPr>
            <p:ph type="dt" sz="half" idx="10"/>
          </p:nvPr>
        </p:nvSpPr>
        <p:spPr/>
        <p:txBody>
          <a:bodyPr/>
          <a:lstStyle/>
          <a:p>
            <a:fld id="{8BBAAAFD-86A5-4B24-AF3A-41EA09B85B71}" type="datetimeFigureOut">
              <a:rPr lang="en-US" smtClean="0"/>
              <a:t>9/16/2020</a:t>
            </a:fld>
            <a:endParaRPr lang="en-US"/>
          </a:p>
        </p:txBody>
      </p:sp>
      <p:sp>
        <p:nvSpPr>
          <p:cNvPr id="6" name="Footer Placeholder 5">
            <a:extLst>
              <a:ext uri="{FF2B5EF4-FFF2-40B4-BE49-F238E27FC236}">
                <a16:creationId xmlns:a16="http://schemas.microsoft.com/office/drawing/2014/main" id="{532832F5-C8D0-43D1-883D-C549CB148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604E5-09BE-4057-AFB0-6B6AB087AE6A}"/>
              </a:ext>
            </a:extLst>
          </p:cNvPr>
          <p:cNvSpPr>
            <a:spLocks noGrp="1"/>
          </p:cNvSpPr>
          <p:nvPr>
            <p:ph type="sldNum" sz="quarter" idx="12"/>
          </p:nvPr>
        </p:nvSpPr>
        <p:spPr/>
        <p:txBody>
          <a:bodyPr/>
          <a:lstStyle/>
          <a:p>
            <a:fld id="{43AC2E5E-A575-46BF-8E36-89EE58A4328B}" type="slidenum">
              <a:rPr lang="en-US" smtClean="0"/>
              <a:t>‹#›</a:t>
            </a:fld>
            <a:endParaRPr lang="en-US"/>
          </a:p>
        </p:txBody>
      </p:sp>
    </p:spTree>
    <p:extLst>
      <p:ext uri="{BB962C8B-B14F-4D97-AF65-F5344CB8AC3E}">
        <p14:creationId xmlns:p14="http://schemas.microsoft.com/office/powerpoint/2010/main" val="14573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521D38-141A-4DD5-B160-5F344452C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F97DAD-71B9-459A-8A7D-032ADE6E9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80727-7B35-4F99-BAE3-68561A59E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AAAFD-86A5-4B24-AF3A-41EA09B85B71}" type="datetimeFigureOut">
              <a:rPr lang="en-US" smtClean="0"/>
              <a:t>9/16/2020</a:t>
            </a:fld>
            <a:endParaRPr lang="en-US"/>
          </a:p>
        </p:txBody>
      </p:sp>
      <p:sp>
        <p:nvSpPr>
          <p:cNvPr id="5" name="Footer Placeholder 4">
            <a:extLst>
              <a:ext uri="{FF2B5EF4-FFF2-40B4-BE49-F238E27FC236}">
                <a16:creationId xmlns:a16="http://schemas.microsoft.com/office/drawing/2014/main" id="{4B627DB3-6EB3-45DB-98DF-2D3F0698A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5DA852-71F7-41A3-946A-AE6AEF1D6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C2E5E-A575-46BF-8E36-89EE58A4328B}" type="slidenum">
              <a:rPr lang="en-US" smtClean="0"/>
              <a:t>‹#›</a:t>
            </a:fld>
            <a:endParaRPr lang="en-US"/>
          </a:p>
        </p:txBody>
      </p:sp>
    </p:spTree>
    <p:extLst>
      <p:ext uri="{BB962C8B-B14F-4D97-AF65-F5344CB8AC3E}">
        <p14:creationId xmlns:p14="http://schemas.microsoft.com/office/powerpoint/2010/main" val="419516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8A3745-AE3F-4855-A58B-6F9E81C384AE}"/>
              </a:ext>
            </a:extLst>
          </p:cNvPr>
          <p:cNvSpPr>
            <a:spLocks noGrp="1"/>
          </p:cNvSpPr>
          <p:nvPr>
            <p:ph type="ctrTitle"/>
          </p:nvPr>
        </p:nvSpPr>
        <p:spPr>
          <a:xfrm>
            <a:off x="838199" y="4525347"/>
            <a:ext cx="6801321" cy="1737360"/>
          </a:xfrm>
        </p:spPr>
        <p:txBody>
          <a:bodyPr anchor="ctr">
            <a:normAutofit/>
          </a:bodyPr>
          <a:lstStyle/>
          <a:p>
            <a:pPr algn="r"/>
            <a:r>
              <a:rPr lang="en-US" dirty="0"/>
              <a:t>Carmel Area Wastewater District</a:t>
            </a:r>
          </a:p>
        </p:txBody>
      </p:sp>
      <p:sp>
        <p:nvSpPr>
          <p:cNvPr id="3" name="Subtitle 2">
            <a:extLst>
              <a:ext uri="{FF2B5EF4-FFF2-40B4-BE49-F238E27FC236}">
                <a16:creationId xmlns:a16="http://schemas.microsoft.com/office/drawing/2014/main" id="{335A4ED0-888C-4485-9230-A7C9E30ECF1E}"/>
              </a:ext>
            </a:extLst>
          </p:cNvPr>
          <p:cNvSpPr>
            <a:spLocks noGrp="1"/>
          </p:cNvSpPr>
          <p:nvPr>
            <p:ph type="subTitle" idx="1"/>
          </p:nvPr>
        </p:nvSpPr>
        <p:spPr>
          <a:xfrm>
            <a:off x="7961258" y="4525347"/>
            <a:ext cx="3258675" cy="1737360"/>
          </a:xfrm>
        </p:spPr>
        <p:txBody>
          <a:bodyPr anchor="ctr">
            <a:normAutofit/>
          </a:bodyPr>
          <a:lstStyle/>
          <a:p>
            <a:pPr algn="l"/>
            <a:r>
              <a:rPr lang="en-US" dirty="0"/>
              <a:t>Sea Level Rise Study </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739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1476A-4893-417A-8B6D-899811F3EAFD}"/>
              </a:ext>
            </a:extLst>
          </p:cNvPr>
          <p:cNvSpPr>
            <a:spLocks noGrp="1"/>
          </p:cNvSpPr>
          <p:nvPr>
            <p:ph type="title"/>
          </p:nvPr>
        </p:nvSpPr>
        <p:spPr>
          <a:xfrm>
            <a:off x="838200" y="365125"/>
            <a:ext cx="10515600" cy="821649"/>
          </a:xfrm>
        </p:spPr>
        <p:txBody>
          <a:bodyPr/>
          <a:lstStyle/>
          <a:p>
            <a:r>
              <a:rPr lang="en-US" dirty="0"/>
              <a:t>Recent Floods of Record</a:t>
            </a:r>
          </a:p>
        </p:txBody>
      </p:sp>
      <p:graphicFrame>
        <p:nvGraphicFramePr>
          <p:cNvPr id="4" name="Table 3">
            <a:extLst>
              <a:ext uri="{FF2B5EF4-FFF2-40B4-BE49-F238E27FC236}">
                <a16:creationId xmlns:a16="http://schemas.microsoft.com/office/drawing/2014/main" id="{DC140D1C-53F6-4214-9FDF-D2F134F5545A}"/>
              </a:ext>
            </a:extLst>
          </p:cNvPr>
          <p:cNvGraphicFramePr>
            <a:graphicFrameLocks noGrp="1"/>
          </p:cNvGraphicFramePr>
          <p:nvPr>
            <p:extLst>
              <p:ext uri="{D42A27DB-BD31-4B8C-83A1-F6EECF244321}">
                <p14:modId xmlns:p14="http://schemas.microsoft.com/office/powerpoint/2010/main" val="3986687225"/>
              </p:ext>
            </p:extLst>
          </p:nvPr>
        </p:nvGraphicFramePr>
        <p:xfrm>
          <a:off x="2256817" y="1186775"/>
          <a:ext cx="9299641" cy="5306101"/>
        </p:xfrm>
        <a:graphic>
          <a:graphicData uri="http://schemas.openxmlformats.org/drawingml/2006/table">
            <a:tbl>
              <a:tblPr firstRow="1" firstCol="1" bandRow="1">
                <a:tableStyleId>{5C22544A-7EE6-4342-B048-85BDC9FD1C3A}</a:tableStyleId>
              </a:tblPr>
              <a:tblGrid>
                <a:gridCol w="2049293">
                  <a:extLst>
                    <a:ext uri="{9D8B030D-6E8A-4147-A177-3AD203B41FA5}">
                      <a16:colId xmlns:a16="http://schemas.microsoft.com/office/drawing/2014/main" val="3741339972"/>
                    </a:ext>
                  </a:extLst>
                </a:gridCol>
                <a:gridCol w="2826210">
                  <a:extLst>
                    <a:ext uri="{9D8B030D-6E8A-4147-A177-3AD203B41FA5}">
                      <a16:colId xmlns:a16="http://schemas.microsoft.com/office/drawing/2014/main" val="1867735521"/>
                    </a:ext>
                  </a:extLst>
                </a:gridCol>
                <a:gridCol w="4424138">
                  <a:extLst>
                    <a:ext uri="{9D8B030D-6E8A-4147-A177-3AD203B41FA5}">
                      <a16:colId xmlns:a16="http://schemas.microsoft.com/office/drawing/2014/main" val="2491020221"/>
                    </a:ext>
                  </a:extLst>
                </a:gridCol>
              </a:tblGrid>
              <a:tr h="396757">
                <a:tc>
                  <a:txBody>
                    <a:bodyPr/>
                    <a:lstStyle/>
                    <a:p>
                      <a:pPr marL="0" marR="0" algn="ctr">
                        <a:lnSpc>
                          <a:spcPct val="115000"/>
                        </a:lnSpc>
                        <a:spcBef>
                          <a:spcPts val="0"/>
                        </a:spcBef>
                        <a:spcAft>
                          <a:spcPts val="600"/>
                        </a:spcAft>
                      </a:pPr>
                      <a:r>
                        <a:rPr lang="en-US" sz="1800" dirty="0">
                          <a:effectLst/>
                        </a:rPr>
                        <a:t>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dirty="0">
                          <a:effectLst/>
                        </a:rPr>
                        <a:t>River Flow (</a:t>
                      </a:r>
                      <a:r>
                        <a:rPr lang="en-US" sz="1800" dirty="0" err="1">
                          <a:effectLst/>
                        </a:rPr>
                        <a:t>cfs</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dirty="0">
                          <a:effectLst/>
                        </a:rPr>
                        <a:t>Impact to WWTP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8023904"/>
                  </a:ext>
                </a:extLst>
              </a:tr>
              <a:tr h="818224">
                <a:tc>
                  <a:txBody>
                    <a:bodyPr/>
                    <a:lstStyle/>
                    <a:p>
                      <a:pPr marL="0" marR="0">
                        <a:lnSpc>
                          <a:spcPct val="115000"/>
                        </a:lnSpc>
                        <a:spcBef>
                          <a:spcPts val="0"/>
                        </a:spcBef>
                        <a:spcAft>
                          <a:spcPts val="600"/>
                        </a:spcAft>
                      </a:pPr>
                      <a:r>
                        <a:rPr lang="en-US" sz="1800" dirty="0">
                          <a:effectLst/>
                        </a:rPr>
                        <a:t>March 10</a:t>
                      </a:r>
                      <a:r>
                        <a:rPr lang="en-US" sz="1800" baseline="30000" dirty="0">
                          <a:effectLst/>
                        </a:rPr>
                        <a:t>th</a:t>
                      </a:r>
                      <a:r>
                        <a:rPr lang="en-US" sz="1800" dirty="0">
                          <a:effectLst/>
                        </a:rPr>
                        <a:t>, 1995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a:effectLst/>
                        </a:rPr>
                        <a:t>~16,000 cfs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Water entered treatment plant site. No permit violations.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3772831"/>
                  </a:ext>
                </a:extLst>
              </a:tr>
              <a:tr h="818224">
                <a:tc>
                  <a:txBody>
                    <a:bodyPr/>
                    <a:lstStyle/>
                    <a:p>
                      <a:pPr marL="0" marR="0">
                        <a:lnSpc>
                          <a:spcPct val="115000"/>
                        </a:lnSpc>
                        <a:spcBef>
                          <a:spcPts val="0"/>
                        </a:spcBef>
                        <a:spcAft>
                          <a:spcPts val="600"/>
                        </a:spcAft>
                      </a:pPr>
                      <a:r>
                        <a:rPr lang="en-US" sz="1800" dirty="0">
                          <a:effectLst/>
                        </a:rPr>
                        <a:t>February 3</a:t>
                      </a:r>
                      <a:r>
                        <a:rPr lang="en-US" sz="1800" baseline="30000" dirty="0">
                          <a:effectLst/>
                        </a:rPr>
                        <a:t>rd</a:t>
                      </a:r>
                      <a:r>
                        <a:rPr lang="en-US" sz="1800" dirty="0">
                          <a:effectLst/>
                        </a:rPr>
                        <a:t>, 1998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dirty="0">
                          <a:effectLst/>
                        </a:rPr>
                        <a:t>~14,500 </a:t>
                      </a:r>
                      <a:r>
                        <a:rPr lang="en-US" sz="1800" dirty="0" err="1">
                          <a:effectLst/>
                        </a:rPr>
                        <a:t>cfs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Water entered treatment plant site. No permit violations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6031003"/>
                  </a:ext>
                </a:extLst>
              </a:tr>
              <a:tr h="818224">
                <a:tc>
                  <a:txBody>
                    <a:bodyPr/>
                    <a:lstStyle/>
                    <a:p>
                      <a:pPr marL="0" marR="0">
                        <a:lnSpc>
                          <a:spcPct val="115000"/>
                        </a:lnSpc>
                        <a:spcBef>
                          <a:spcPts val="0"/>
                        </a:spcBef>
                        <a:spcAft>
                          <a:spcPts val="600"/>
                        </a:spcAft>
                      </a:pPr>
                      <a:r>
                        <a:rPr lang="en-US" sz="1800" dirty="0">
                          <a:effectLst/>
                        </a:rPr>
                        <a:t>March 11</a:t>
                      </a:r>
                      <a:r>
                        <a:rPr lang="en-US" sz="1800" baseline="30000" dirty="0">
                          <a:effectLst/>
                        </a:rPr>
                        <a:t>th</a:t>
                      </a:r>
                      <a:r>
                        <a:rPr lang="en-US" sz="1800" dirty="0">
                          <a:effectLst/>
                        </a:rPr>
                        <a:t>, 2011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a:effectLst/>
                        </a:rPr>
                        <a:t>~6,000 cfs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No water onsite. No permit violations.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2269706"/>
                  </a:ext>
                </a:extLst>
              </a:tr>
              <a:tr h="818224">
                <a:tc>
                  <a:txBody>
                    <a:bodyPr/>
                    <a:lstStyle/>
                    <a:p>
                      <a:pPr marL="0" marR="0">
                        <a:lnSpc>
                          <a:spcPct val="115000"/>
                        </a:lnSpc>
                        <a:spcBef>
                          <a:spcPts val="0"/>
                        </a:spcBef>
                        <a:spcAft>
                          <a:spcPts val="600"/>
                        </a:spcAft>
                      </a:pPr>
                      <a:r>
                        <a:rPr lang="en-US" sz="1800" dirty="0">
                          <a:effectLst/>
                        </a:rPr>
                        <a:t>January 9</a:t>
                      </a:r>
                      <a:r>
                        <a:rPr lang="en-US" sz="1800" baseline="30000" dirty="0">
                          <a:effectLst/>
                        </a:rPr>
                        <a:t>th</a:t>
                      </a:r>
                      <a:r>
                        <a:rPr lang="en-US" sz="1800" dirty="0">
                          <a:effectLst/>
                        </a:rPr>
                        <a:t>, 2017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a:effectLst/>
                        </a:rPr>
                        <a:t>~5,500 cfs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No water onsite. No permit violations.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9472816"/>
                  </a:ext>
                </a:extLst>
              </a:tr>
              <a:tr h="818224">
                <a:tc>
                  <a:txBody>
                    <a:bodyPr/>
                    <a:lstStyle/>
                    <a:p>
                      <a:pPr marL="0" marR="0">
                        <a:lnSpc>
                          <a:spcPct val="115000"/>
                        </a:lnSpc>
                        <a:spcBef>
                          <a:spcPts val="0"/>
                        </a:spcBef>
                        <a:spcAft>
                          <a:spcPts val="600"/>
                        </a:spcAft>
                      </a:pPr>
                      <a:r>
                        <a:rPr lang="en-US" sz="1800" dirty="0">
                          <a:effectLst/>
                        </a:rPr>
                        <a:t>January 11</a:t>
                      </a:r>
                      <a:r>
                        <a:rPr lang="en-US" sz="1800" baseline="30000" dirty="0">
                          <a:effectLst/>
                        </a:rPr>
                        <a:t>th</a:t>
                      </a:r>
                      <a:r>
                        <a:rPr lang="en-US" sz="1800" dirty="0">
                          <a:effectLst/>
                        </a:rPr>
                        <a:t>, 2017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a:effectLst/>
                        </a:rPr>
                        <a:t>~6,700 cfs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a:effectLst/>
                        </a:rPr>
                        <a:t>No water onsite. No permit violations.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0163375"/>
                  </a:ext>
                </a:extLst>
              </a:tr>
              <a:tr h="818224">
                <a:tc>
                  <a:txBody>
                    <a:bodyPr/>
                    <a:lstStyle/>
                    <a:p>
                      <a:pPr marL="0" marR="0">
                        <a:lnSpc>
                          <a:spcPct val="115000"/>
                        </a:lnSpc>
                        <a:spcBef>
                          <a:spcPts val="0"/>
                        </a:spcBef>
                        <a:spcAft>
                          <a:spcPts val="600"/>
                        </a:spcAft>
                      </a:pPr>
                      <a:r>
                        <a:rPr lang="en-US" sz="1800" dirty="0">
                          <a:effectLst/>
                        </a:rPr>
                        <a:t>February 21</a:t>
                      </a:r>
                      <a:r>
                        <a:rPr lang="en-US" sz="1800" baseline="30000" dirty="0">
                          <a:effectLst/>
                        </a:rPr>
                        <a:t>st</a:t>
                      </a:r>
                      <a:r>
                        <a:rPr lang="en-US" sz="1800" dirty="0">
                          <a:effectLst/>
                        </a:rPr>
                        <a:t>, 2017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800" dirty="0">
                          <a:effectLst/>
                        </a:rPr>
                        <a:t>~9,200 </a:t>
                      </a:r>
                      <a:r>
                        <a:rPr lang="en-US" sz="1800" dirty="0" err="1">
                          <a:effectLst/>
                        </a:rPr>
                        <a:t>cfs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No water onsite. No permit violations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3969650"/>
                  </a:ext>
                </a:extLst>
              </a:tr>
            </a:tbl>
          </a:graphicData>
        </a:graphic>
      </p:graphicFrame>
    </p:spTree>
    <p:extLst>
      <p:ext uri="{BB962C8B-B14F-4D97-AF65-F5344CB8AC3E}">
        <p14:creationId xmlns:p14="http://schemas.microsoft.com/office/powerpoint/2010/main" val="94749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0EB8-4425-47E5-B33F-827D8FA6827B}"/>
              </a:ext>
            </a:extLst>
          </p:cNvPr>
          <p:cNvSpPr>
            <a:spLocks noGrp="1"/>
          </p:cNvSpPr>
          <p:nvPr>
            <p:ph type="title"/>
          </p:nvPr>
        </p:nvSpPr>
        <p:spPr>
          <a:xfrm>
            <a:off x="838200" y="0"/>
            <a:ext cx="10515600" cy="1325563"/>
          </a:xfrm>
        </p:spPr>
        <p:txBody>
          <a:bodyPr/>
          <a:lstStyle/>
          <a:p>
            <a:r>
              <a:rPr lang="en-US" dirty="0"/>
              <a:t>Sea Level Rise Study – Take </a:t>
            </a:r>
            <a:r>
              <a:rPr lang="en-US" dirty="0" err="1"/>
              <a:t>Aways</a:t>
            </a:r>
            <a:endParaRPr lang="en-US" dirty="0"/>
          </a:p>
        </p:txBody>
      </p:sp>
      <p:sp>
        <p:nvSpPr>
          <p:cNvPr id="3" name="Content Placeholder 2">
            <a:extLst>
              <a:ext uri="{FF2B5EF4-FFF2-40B4-BE49-F238E27FC236}">
                <a16:creationId xmlns:a16="http://schemas.microsoft.com/office/drawing/2014/main" id="{2CF586B7-3CA2-4734-89B8-0F3EB6A8BD19}"/>
              </a:ext>
            </a:extLst>
          </p:cNvPr>
          <p:cNvSpPr>
            <a:spLocks noGrp="1"/>
          </p:cNvSpPr>
          <p:nvPr>
            <p:ph idx="1"/>
          </p:nvPr>
        </p:nvSpPr>
        <p:spPr>
          <a:xfrm>
            <a:off x="838200" y="1253330"/>
            <a:ext cx="10515600" cy="3544913"/>
          </a:xfrm>
        </p:spPr>
        <p:txBody>
          <a:bodyPr>
            <a:normAutofit/>
          </a:bodyPr>
          <a:lstStyle/>
          <a:p>
            <a:r>
              <a:rPr lang="en-US" dirty="0"/>
              <a:t>Based worst case on H++ scenario for critical structures.</a:t>
            </a:r>
          </a:p>
          <a:p>
            <a:r>
              <a:rPr lang="en-US" dirty="0"/>
              <a:t>100-year Fluvial Flood Event is driving factor.</a:t>
            </a:r>
          </a:p>
          <a:p>
            <a:r>
              <a:rPr lang="en-US" dirty="0"/>
              <a:t>Found that 2062 is the timeframe when critical structures may be substantially impacted by 100-year fluvial flooding under H++ scenario. Used conservative assumptions.</a:t>
            </a:r>
          </a:p>
          <a:p>
            <a:r>
              <a:rPr lang="en-US" dirty="0"/>
              <a:t>Minor improvements in the near term to increase flood resiliency.</a:t>
            </a:r>
          </a:p>
        </p:txBody>
      </p:sp>
    </p:spTree>
    <p:extLst>
      <p:ext uri="{BB962C8B-B14F-4D97-AF65-F5344CB8AC3E}">
        <p14:creationId xmlns:p14="http://schemas.microsoft.com/office/powerpoint/2010/main" val="129967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0EB8-4425-47E5-B33F-827D8FA6827B}"/>
              </a:ext>
            </a:extLst>
          </p:cNvPr>
          <p:cNvSpPr>
            <a:spLocks noGrp="1"/>
          </p:cNvSpPr>
          <p:nvPr>
            <p:ph type="title"/>
          </p:nvPr>
        </p:nvSpPr>
        <p:spPr>
          <a:xfrm>
            <a:off x="838200" y="0"/>
            <a:ext cx="10515600" cy="1325563"/>
          </a:xfrm>
        </p:spPr>
        <p:txBody>
          <a:bodyPr/>
          <a:lstStyle/>
          <a:p>
            <a:r>
              <a:rPr lang="en-US" dirty="0"/>
              <a:t>Sea Level Rise Study – Take </a:t>
            </a:r>
            <a:r>
              <a:rPr lang="en-US" dirty="0" err="1"/>
              <a:t>Aways</a:t>
            </a:r>
            <a:endParaRPr lang="en-US" dirty="0"/>
          </a:p>
        </p:txBody>
      </p:sp>
      <p:pic>
        <p:nvPicPr>
          <p:cNvPr id="6" name="Picture 5">
            <a:extLst>
              <a:ext uri="{FF2B5EF4-FFF2-40B4-BE49-F238E27FC236}">
                <a16:creationId xmlns:a16="http://schemas.microsoft.com/office/drawing/2014/main" id="{6BC6B5CD-B96E-4FFA-A70C-E6A1F382184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88332" y="969942"/>
            <a:ext cx="8939719" cy="5570715"/>
          </a:xfrm>
          <a:prstGeom prst="rect">
            <a:avLst/>
          </a:prstGeom>
        </p:spPr>
      </p:pic>
      <p:cxnSp>
        <p:nvCxnSpPr>
          <p:cNvPr id="8" name="Straight Connector 7">
            <a:extLst>
              <a:ext uri="{FF2B5EF4-FFF2-40B4-BE49-F238E27FC236}">
                <a16:creationId xmlns:a16="http://schemas.microsoft.com/office/drawing/2014/main" id="{1CFCF5AB-7032-4AFA-8D43-31E1AE175A1B}"/>
              </a:ext>
            </a:extLst>
          </p:cNvPr>
          <p:cNvCxnSpPr>
            <a:cxnSpLocks/>
          </p:cNvCxnSpPr>
          <p:nvPr/>
        </p:nvCxnSpPr>
        <p:spPr>
          <a:xfrm>
            <a:off x="2205872" y="2988297"/>
            <a:ext cx="8022210" cy="0"/>
          </a:xfrm>
          <a:prstGeom prst="line">
            <a:avLst/>
          </a:prstGeom>
          <a:ln w="381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35307E-35DD-4056-B449-792D326A79B4}"/>
              </a:ext>
            </a:extLst>
          </p:cNvPr>
          <p:cNvSpPr txBox="1"/>
          <p:nvPr/>
        </p:nvSpPr>
        <p:spPr>
          <a:xfrm>
            <a:off x="4473018" y="2618965"/>
            <a:ext cx="3487918" cy="369332"/>
          </a:xfrm>
          <a:prstGeom prst="rect">
            <a:avLst/>
          </a:prstGeom>
          <a:noFill/>
        </p:spPr>
        <p:txBody>
          <a:bodyPr wrap="square" rtlCol="0">
            <a:spAutoFit/>
          </a:bodyPr>
          <a:lstStyle/>
          <a:p>
            <a:r>
              <a:rPr lang="en-US" dirty="0">
                <a:solidFill>
                  <a:schemeClr val="tx1">
                    <a:lumMod val="50000"/>
                    <a:lumOff val="50000"/>
                  </a:schemeClr>
                </a:solidFill>
              </a:rPr>
              <a:t>Typical Ground Elevation at WWTP</a:t>
            </a:r>
          </a:p>
        </p:txBody>
      </p:sp>
    </p:spTree>
    <p:extLst>
      <p:ext uri="{BB962C8B-B14F-4D97-AF65-F5344CB8AC3E}">
        <p14:creationId xmlns:p14="http://schemas.microsoft.com/office/powerpoint/2010/main" val="201078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586B7-3CA2-4734-89B8-0F3EB6A8BD19}"/>
              </a:ext>
            </a:extLst>
          </p:cNvPr>
          <p:cNvSpPr>
            <a:spLocks noGrp="1"/>
          </p:cNvSpPr>
          <p:nvPr>
            <p:ph idx="1"/>
          </p:nvPr>
        </p:nvSpPr>
        <p:spPr>
          <a:xfrm>
            <a:off x="838200" y="1325563"/>
            <a:ext cx="10515600" cy="4075996"/>
          </a:xfrm>
        </p:spPr>
        <p:txBody>
          <a:bodyPr/>
          <a:lstStyle/>
          <a:p>
            <a:r>
              <a:rPr lang="en-US" dirty="0"/>
              <a:t>Conservative in many ways.</a:t>
            </a:r>
          </a:p>
          <a:p>
            <a:pPr marL="457200" lvl="1" indent="0">
              <a:buNone/>
            </a:pPr>
            <a:endParaRPr lang="en-US" dirty="0"/>
          </a:p>
          <a:p>
            <a:pPr lvl="1"/>
            <a:r>
              <a:rPr lang="en-US" dirty="0"/>
              <a:t>Sedimentation is highly speculative – main source of sediment is Carmel River flowing. Sedimentation seems to be decreasing due to erosive events. (assumed worst case geomorphology)</a:t>
            </a:r>
          </a:p>
          <a:p>
            <a:pPr marL="457200" lvl="1" indent="0">
              <a:buNone/>
            </a:pPr>
            <a:endParaRPr lang="en-US" dirty="0"/>
          </a:p>
          <a:p>
            <a:pPr lvl="1"/>
            <a:r>
              <a:rPr lang="en-US" dirty="0"/>
              <a:t>As sea level rises the floodplain gets bigger (didn’t model larger hypsometry).</a:t>
            </a:r>
          </a:p>
          <a:p>
            <a:pPr marL="457200" lvl="1" indent="0">
              <a:buNone/>
            </a:pPr>
            <a:endParaRPr lang="en-US" dirty="0"/>
          </a:p>
          <a:p>
            <a:pPr lvl="1"/>
            <a:r>
              <a:rPr lang="en-US" dirty="0"/>
              <a:t>Used H++ scenario</a:t>
            </a:r>
          </a:p>
          <a:p>
            <a:pPr marL="457200" lvl="1" indent="0">
              <a:buNone/>
            </a:pPr>
            <a:endParaRPr lang="en-US" dirty="0"/>
          </a:p>
          <a:p>
            <a:pPr lvl="1"/>
            <a:endParaRPr lang="en-US" dirty="0"/>
          </a:p>
        </p:txBody>
      </p:sp>
      <p:sp>
        <p:nvSpPr>
          <p:cNvPr id="6" name="Title 1">
            <a:extLst>
              <a:ext uri="{FF2B5EF4-FFF2-40B4-BE49-F238E27FC236}">
                <a16:creationId xmlns:a16="http://schemas.microsoft.com/office/drawing/2014/main" id="{F0F75C90-9D3E-48CC-ABDA-D0C260142993}"/>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Sea Level Rise Study – Take </a:t>
            </a:r>
            <a:r>
              <a:rPr lang="en-US" dirty="0" err="1"/>
              <a:t>Aways</a:t>
            </a:r>
            <a:endParaRPr lang="en-US" dirty="0"/>
          </a:p>
        </p:txBody>
      </p:sp>
    </p:spTree>
    <p:extLst>
      <p:ext uri="{BB962C8B-B14F-4D97-AF65-F5344CB8AC3E}">
        <p14:creationId xmlns:p14="http://schemas.microsoft.com/office/powerpoint/2010/main" val="279241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BFD2C5-04CD-48DE-9E61-CC7147817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2386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A1DD-34AA-4481-BB18-E599B65B6AD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220B3C-BA5D-4BC5-8657-4A18D40727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13424"/>
            <a:ext cx="4833834" cy="6274114"/>
          </a:xfrm>
          <a:prstGeom prst="rect">
            <a:avLst/>
          </a:prstGeom>
        </p:spPr>
      </p:pic>
      <p:pic>
        <p:nvPicPr>
          <p:cNvPr id="4" name="Picture 3">
            <a:extLst>
              <a:ext uri="{FF2B5EF4-FFF2-40B4-BE49-F238E27FC236}">
                <a16:creationId xmlns:a16="http://schemas.microsoft.com/office/drawing/2014/main" id="{39FC2646-33E1-40FE-9E6B-29B661B4E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166" y="72848"/>
            <a:ext cx="4578641" cy="6274115"/>
          </a:xfrm>
          <a:prstGeom prst="rect">
            <a:avLst/>
          </a:prstGeom>
        </p:spPr>
      </p:pic>
      <p:sp>
        <p:nvSpPr>
          <p:cNvPr id="6" name="TextBox 5">
            <a:extLst>
              <a:ext uri="{FF2B5EF4-FFF2-40B4-BE49-F238E27FC236}">
                <a16:creationId xmlns:a16="http://schemas.microsoft.com/office/drawing/2014/main" id="{D6320901-D5CA-471A-B7E5-5AA715C411F2}"/>
              </a:ext>
            </a:extLst>
          </p:cNvPr>
          <p:cNvSpPr txBox="1"/>
          <p:nvPr/>
        </p:nvSpPr>
        <p:spPr>
          <a:xfrm>
            <a:off x="3193267" y="6346963"/>
            <a:ext cx="716437" cy="369332"/>
          </a:xfrm>
          <a:prstGeom prst="rect">
            <a:avLst/>
          </a:prstGeom>
          <a:noFill/>
        </p:spPr>
        <p:txBody>
          <a:bodyPr wrap="square" rtlCol="0">
            <a:spAutoFit/>
          </a:bodyPr>
          <a:lstStyle/>
          <a:p>
            <a:r>
              <a:rPr lang="en-US" dirty="0"/>
              <a:t>1965</a:t>
            </a:r>
          </a:p>
        </p:txBody>
      </p:sp>
      <p:sp>
        <p:nvSpPr>
          <p:cNvPr id="7" name="TextBox 6">
            <a:extLst>
              <a:ext uri="{FF2B5EF4-FFF2-40B4-BE49-F238E27FC236}">
                <a16:creationId xmlns:a16="http://schemas.microsoft.com/office/drawing/2014/main" id="{BD112DB0-EC56-4FB1-9655-87DDF8BA3CF5}"/>
              </a:ext>
            </a:extLst>
          </p:cNvPr>
          <p:cNvSpPr txBox="1"/>
          <p:nvPr/>
        </p:nvSpPr>
        <p:spPr>
          <a:xfrm>
            <a:off x="8282298" y="6346963"/>
            <a:ext cx="716437" cy="369332"/>
          </a:xfrm>
          <a:prstGeom prst="rect">
            <a:avLst/>
          </a:prstGeom>
          <a:noFill/>
        </p:spPr>
        <p:txBody>
          <a:bodyPr wrap="square" rtlCol="0">
            <a:spAutoFit/>
          </a:bodyPr>
          <a:lstStyle/>
          <a:p>
            <a:r>
              <a:rPr lang="en-US" dirty="0"/>
              <a:t>2005</a:t>
            </a:r>
          </a:p>
        </p:txBody>
      </p:sp>
    </p:spTree>
    <p:extLst>
      <p:ext uri="{BB962C8B-B14F-4D97-AF65-F5344CB8AC3E}">
        <p14:creationId xmlns:p14="http://schemas.microsoft.com/office/powerpoint/2010/main" val="1883704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0EB8-4425-47E5-B33F-827D8FA6827B}"/>
              </a:ext>
            </a:extLst>
          </p:cNvPr>
          <p:cNvSpPr>
            <a:spLocks noGrp="1"/>
          </p:cNvSpPr>
          <p:nvPr>
            <p:ph type="title"/>
          </p:nvPr>
        </p:nvSpPr>
        <p:spPr/>
        <p:txBody>
          <a:bodyPr/>
          <a:lstStyle/>
          <a:p>
            <a:r>
              <a:rPr lang="en-US" dirty="0"/>
              <a:t>Sea Level Rise Study</a:t>
            </a:r>
          </a:p>
        </p:txBody>
      </p:sp>
      <p:sp>
        <p:nvSpPr>
          <p:cNvPr id="3" name="Content Placeholder 2">
            <a:extLst>
              <a:ext uri="{FF2B5EF4-FFF2-40B4-BE49-F238E27FC236}">
                <a16:creationId xmlns:a16="http://schemas.microsoft.com/office/drawing/2014/main" id="{2CF586B7-3CA2-4734-89B8-0F3EB6A8BD19}"/>
              </a:ext>
            </a:extLst>
          </p:cNvPr>
          <p:cNvSpPr>
            <a:spLocks noGrp="1"/>
          </p:cNvSpPr>
          <p:nvPr>
            <p:ph idx="1"/>
          </p:nvPr>
        </p:nvSpPr>
        <p:spPr>
          <a:xfrm>
            <a:off x="838200" y="1378634"/>
            <a:ext cx="10515600" cy="4798329"/>
          </a:xfrm>
        </p:spPr>
        <p:txBody>
          <a:bodyPr/>
          <a:lstStyle/>
          <a:p>
            <a:r>
              <a:rPr lang="en-US" dirty="0"/>
              <a:t>CAWD was designed to continue to operate during &amp; after flood events which were known at the time of the design of facilities</a:t>
            </a:r>
          </a:p>
          <a:p>
            <a:r>
              <a:rPr lang="en-US" dirty="0"/>
              <a:t>According to our study increased storm intensity as well as SLR will not detrimentally effect the plant before the year 2062 under “Extreme Risk Aversion” scenario</a:t>
            </a:r>
          </a:p>
          <a:p>
            <a:r>
              <a:rPr lang="en-US" dirty="0"/>
              <a:t>Planning for after 40 years</a:t>
            </a:r>
          </a:p>
          <a:p>
            <a:pPr lvl="1"/>
            <a:r>
              <a:rPr lang="en-US" dirty="0"/>
              <a:t>More climate science will be available.</a:t>
            </a:r>
          </a:p>
          <a:p>
            <a:pPr lvl="1"/>
            <a:r>
              <a:rPr lang="en-US" dirty="0"/>
              <a:t>Track sea level rise and compare with projections every 5 years.</a:t>
            </a:r>
          </a:p>
          <a:p>
            <a:pPr lvl="1"/>
            <a:r>
              <a:rPr lang="en-US" dirty="0"/>
              <a:t>Conceptual study of resiliency at higher flood levels vs. relocation of WWTP.</a:t>
            </a:r>
          </a:p>
          <a:p>
            <a:pPr lvl="1"/>
            <a:r>
              <a:rPr lang="en-US" dirty="0"/>
              <a:t>Allows us time to find a solution.</a:t>
            </a:r>
          </a:p>
        </p:txBody>
      </p:sp>
    </p:spTree>
    <p:extLst>
      <p:ext uri="{BB962C8B-B14F-4D97-AF65-F5344CB8AC3E}">
        <p14:creationId xmlns:p14="http://schemas.microsoft.com/office/powerpoint/2010/main" val="3953069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AAEEA2-57C3-43DF-BB0B-DD8BF2A6DC2F}"/>
              </a:ext>
            </a:extLst>
          </p:cNvPr>
          <p:cNvSpPr>
            <a:spLocks noGrp="1"/>
          </p:cNvSpPr>
          <p:nvPr>
            <p:ph type="title"/>
          </p:nvPr>
        </p:nvSpPr>
        <p:spPr>
          <a:xfrm>
            <a:off x="640079" y="2053641"/>
            <a:ext cx="3669161" cy="2760098"/>
          </a:xfrm>
        </p:spPr>
        <p:txBody>
          <a:bodyPr>
            <a:normAutofit/>
          </a:bodyPr>
          <a:lstStyle/>
          <a:p>
            <a:r>
              <a:rPr lang="en-US">
                <a:solidFill>
                  <a:srgbClr val="FFFFFF"/>
                </a:solidFill>
              </a:rPr>
              <a:t>What Ifs		</a:t>
            </a:r>
          </a:p>
        </p:txBody>
      </p:sp>
      <p:sp>
        <p:nvSpPr>
          <p:cNvPr id="3" name="Content Placeholder 2">
            <a:extLst>
              <a:ext uri="{FF2B5EF4-FFF2-40B4-BE49-F238E27FC236}">
                <a16:creationId xmlns:a16="http://schemas.microsoft.com/office/drawing/2014/main" id="{EC9516E8-AA95-426B-93C7-03CC2DF07890}"/>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CRFREE</a:t>
            </a:r>
          </a:p>
          <a:p>
            <a:r>
              <a:rPr lang="en-US" sz="2400">
                <a:solidFill>
                  <a:srgbClr val="000000"/>
                </a:solidFill>
              </a:rPr>
              <a:t>Flood pumping as a water resource</a:t>
            </a:r>
          </a:p>
          <a:p>
            <a:r>
              <a:rPr lang="en-US" sz="2400">
                <a:solidFill>
                  <a:srgbClr val="000000"/>
                </a:solidFill>
              </a:rPr>
              <a:t>Lagoon management</a:t>
            </a:r>
          </a:p>
        </p:txBody>
      </p:sp>
    </p:spTree>
    <p:extLst>
      <p:ext uri="{BB962C8B-B14F-4D97-AF65-F5344CB8AC3E}">
        <p14:creationId xmlns:p14="http://schemas.microsoft.com/office/powerpoint/2010/main" val="216644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CB1D-DC83-476D-AA15-20C27089460B}"/>
              </a:ext>
            </a:extLst>
          </p:cNvPr>
          <p:cNvSpPr>
            <a:spLocks noGrp="1"/>
          </p:cNvSpPr>
          <p:nvPr>
            <p:ph type="title"/>
          </p:nvPr>
        </p:nvSpPr>
        <p:spPr/>
        <p:txBody>
          <a:bodyPr/>
          <a:lstStyle/>
          <a:p>
            <a:r>
              <a:rPr lang="en-US" dirty="0"/>
              <a:t>What we want in a Coastal Development Permit</a:t>
            </a:r>
          </a:p>
        </p:txBody>
      </p:sp>
      <p:sp>
        <p:nvSpPr>
          <p:cNvPr id="3" name="Content Placeholder 2">
            <a:extLst>
              <a:ext uri="{FF2B5EF4-FFF2-40B4-BE49-F238E27FC236}">
                <a16:creationId xmlns:a16="http://schemas.microsoft.com/office/drawing/2014/main" id="{8361C62F-F261-4E91-BA19-F3BD5B3EC20F}"/>
              </a:ext>
            </a:extLst>
          </p:cNvPr>
          <p:cNvSpPr>
            <a:spLocks noGrp="1"/>
          </p:cNvSpPr>
          <p:nvPr>
            <p:ph idx="1"/>
          </p:nvPr>
        </p:nvSpPr>
        <p:spPr/>
        <p:txBody>
          <a:bodyPr>
            <a:normAutofit fontScale="92500" lnSpcReduction="20000"/>
          </a:bodyPr>
          <a:lstStyle/>
          <a:p>
            <a:r>
              <a:rPr lang="en-US" dirty="0"/>
              <a:t>Master permit to cover regular activities and maintenance work.</a:t>
            </a:r>
          </a:p>
          <a:p>
            <a:r>
              <a:rPr lang="en-US" dirty="0"/>
              <a:t>Activities that are CEQA exempt (statutory or categorically) are allowed under new CDP. </a:t>
            </a:r>
          </a:p>
          <a:p>
            <a:r>
              <a:rPr lang="en-US" dirty="0"/>
              <a:t>Continue to utilize Immaterial Amendments for projects that support our ongoing treatment of wastewater and production of recycled water that are not CEQA exempt.</a:t>
            </a:r>
          </a:p>
          <a:p>
            <a:r>
              <a:rPr lang="en-US" dirty="0"/>
              <a:t>Over next 5 years we will and in 5-year intervals thereafter: </a:t>
            </a:r>
          </a:p>
          <a:p>
            <a:pPr lvl="1"/>
            <a:r>
              <a:rPr lang="en-US" dirty="0"/>
              <a:t>Develop Monitoring Plan </a:t>
            </a:r>
          </a:p>
          <a:p>
            <a:pPr lvl="1"/>
            <a:r>
              <a:rPr lang="en-US" dirty="0"/>
              <a:t>Define Trigger Events</a:t>
            </a:r>
          </a:p>
          <a:p>
            <a:pPr lvl="1"/>
            <a:r>
              <a:rPr lang="en-US" dirty="0"/>
              <a:t>Do Economic Analysis </a:t>
            </a:r>
          </a:p>
          <a:p>
            <a:pPr lvl="1"/>
            <a:r>
              <a:rPr lang="en-US" dirty="0"/>
              <a:t>Response Plan</a:t>
            </a:r>
          </a:p>
          <a:p>
            <a:pPr lvl="1"/>
            <a:r>
              <a:rPr lang="en-US" dirty="0"/>
              <a:t>Life Cycle Analysis (already available)</a:t>
            </a:r>
          </a:p>
        </p:txBody>
      </p:sp>
    </p:spTree>
    <p:extLst>
      <p:ext uri="{BB962C8B-B14F-4D97-AF65-F5344CB8AC3E}">
        <p14:creationId xmlns:p14="http://schemas.microsoft.com/office/powerpoint/2010/main" val="2767251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CB1D-DC83-476D-AA15-20C27089460B}"/>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What else?</a:t>
            </a:r>
          </a:p>
        </p:txBody>
      </p:sp>
      <p:cxnSp>
        <p:nvCxnSpPr>
          <p:cNvPr id="30" name="Straight Arrow Connector 2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61C62F-F261-4E91-BA19-F3BD5B3EC20F}"/>
              </a:ext>
            </a:extLst>
          </p:cNvPr>
          <p:cNvSpPr>
            <a:spLocks noGrp="1"/>
          </p:cNvSpPr>
          <p:nvPr>
            <p:ph sz="half" idx="1"/>
          </p:nvPr>
        </p:nvSpPr>
        <p:spPr>
          <a:xfrm>
            <a:off x="655321" y="2575034"/>
            <a:ext cx="5120113" cy="3462228"/>
          </a:xfrm>
        </p:spPr>
        <p:txBody>
          <a:bodyPr vert="horz" lIns="91440" tIns="45720" rIns="91440" bIns="45720" rtlCol="0">
            <a:normAutofit/>
          </a:bodyPr>
          <a:lstStyle/>
          <a:p>
            <a:r>
              <a:rPr lang="en-US" sz="1800"/>
              <a:t>Treatment plant while our largest asset – is not the only asset susceptible to climate change</a:t>
            </a:r>
          </a:p>
          <a:p>
            <a:r>
              <a:rPr lang="en-US" sz="1800"/>
              <a:t>We have pump stations at the Carmel Beach and we have significant underground pipeline assets </a:t>
            </a:r>
          </a:p>
          <a:p>
            <a:r>
              <a:rPr lang="en-US" sz="1800"/>
              <a:t>Our SLR study indicates there will be erosion along Carmel shoreline due to sea level rise and increased storm intensities</a:t>
            </a:r>
          </a:p>
          <a:p>
            <a:r>
              <a:rPr lang="en-US" sz="1800"/>
              <a:t>When our interests overlap with the City the District would like to join forces to solve the problem</a:t>
            </a:r>
          </a:p>
        </p:txBody>
      </p:sp>
      <p:pic>
        <p:nvPicPr>
          <p:cNvPr id="6" name="Content Placeholder 5" descr="A beach next to a body of water&#10;&#10;Description automatically generated">
            <a:extLst>
              <a:ext uri="{FF2B5EF4-FFF2-40B4-BE49-F238E27FC236}">
                <a16:creationId xmlns:a16="http://schemas.microsoft.com/office/drawing/2014/main" id="{1B348EB4-7E41-43D1-ABC6-C77C3B3BC35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701" r="2185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46347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6C67B9-0848-4258-B59B-CB7C09DA6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636" y="0"/>
            <a:ext cx="9418941" cy="6400800"/>
          </a:xfrm>
          <a:prstGeom prst="rect">
            <a:avLst/>
          </a:prstGeom>
        </p:spPr>
      </p:pic>
      <p:sp>
        <p:nvSpPr>
          <p:cNvPr id="5" name="Oval 4">
            <a:extLst>
              <a:ext uri="{FF2B5EF4-FFF2-40B4-BE49-F238E27FC236}">
                <a16:creationId xmlns:a16="http://schemas.microsoft.com/office/drawing/2014/main" id="{1F1F251F-0A32-4550-AF55-232A869299F4}"/>
              </a:ext>
            </a:extLst>
          </p:cNvPr>
          <p:cNvSpPr/>
          <p:nvPr/>
        </p:nvSpPr>
        <p:spPr>
          <a:xfrm>
            <a:off x="6417685" y="2169199"/>
            <a:ext cx="760964" cy="74020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2CC9D6-266B-4BD2-9C9A-7B268AAF58BC}"/>
              </a:ext>
            </a:extLst>
          </p:cNvPr>
          <p:cNvSpPr txBox="1"/>
          <p:nvPr/>
        </p:nvSpPr>
        <p:spPr>
          <a:xfrm>
            <a:off x="6081730" y="6400800"/>
            <a:ext cx="716437" cy="369332"/>
          </a:xfrm>
          <a:prstGeom prst="rect">
            <a:avLst/>
          </a:prstGeom>
          <a:noFill/>
        </p:spPr>
        <p:txBody>
          <a:bodyPr wrap="square" rtlCol="0">
            <a:spAutoFit/>
          </a:bodyPr>
          <a:lstStyle/>
          <a:p>
            <a:r>
              <a:rPr lang="en-US" dirty="0"/>
              <a:t>1965</a:t>
            </a:r>
          </a:p>
        </p:txBody>
      </p:sp>
    </p:spTree>
    <p:extLst>
      <p:ext uri="{BB962C8B-B14F-4D97-AF65-F5344CB8AC3E}">
        <p14:creationId xmlns:p14="http://schemas.microsoft.com/office/powerpoint/2010/main" val="2425170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BAC260-34BF-4031-A475-A041FDE905BF}"/>
              </a:ext>
            </a:extLst>
          </p:cNvPr>
          <p:cNvSpPr>
            <a:spLocks noGrp="1"/>
          </p:cNvSpPr>
          <p:nvPr>
            <p:ph type="title"/>
          </p:nvPr>
        </p:nvSpPr>
        <p:spPr>
          <a:xfrm>
            <a:off x="863029" y="1012004"/>
            <a:ext cx="3416158" cy="4795408"/>
          </a:xfrm>
        </p:spPr>
        <p:txBody>
          <a:bodyPr>
            <a:normAutofit/>
          </a:bodyPr>
          <a:lstStyle/>
          <a:p>
            <a:r>
              <a:rPr lang="en-US">
                <a:solidFill>
                  <a:srgbClr val="FFFFFF"/>
                </a:solidFill>
              </a:rPr>
              <a:t>History</a:t>
            </a:r>
          </a:p>
        </p:txBody>
      </p:sp>
      <p:graphicFrame>
        <p:nvGraphicFramePr>
          <p:cNvPr id="5" name="Content Placeholder 2">
            <a:extLst>
              <a:ext uri="{FF2B5EF4-FFF2-40B4-BE49-F238E27FC236}">
                <a16:creationId xmlns:a16="http://schemas.microsoft.com/office/drawing/2014/main" id="{B24169E3-FB98-41F6-85C6-3E93E32E8B0D}"/>
              </a:ext>
            </a:extLst>
          </p:cNvPr>
          <p:cNvGraphicFramePr>
            <a:graphicFrameLocks noGrp="1"/>
          </p:cNvGraphicFramePr>
          <p:nvPr>
            <p:ph idx="1"/>
            <p:extLst>
              <p:ext uri="{D42A27DB-BD31-4B8C-83A1-F6EECF244321}">
                <p14:modId xmlns:p14="http://schemas.microsoft.com/office/powerpoint/2010/main" val="382622677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7479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C7199E-69B8-498E-9626-2EDFAF912C61}"/>
              </a:ext>
            </a:extLst>
          </p:cNvPr>
          <p:cNvSpPr>
            <a:spLocks noGrp="1"/>
          </p:cNvSpPr>
          <p:nvPr>
            <p:ph type="title"/>
          </p:nvPr>
        </p:nvSpPr>
        <p:spPr>
          <a:xfrm>
            <a:off x="391378" y="320675"/>
            <a:ext cx="11407487" cy="1325563"/>
          </a:xfrm>
        </p:spPr>
        <p:txBody>
          <a:bodyPr>
            <a:normAutofit/>
          </a:bodyPr>
          <a:lstStyle/>
          <a:p>
            <a:r>
              <a:rPr lang="en-US" sz="5400">
                <a:solidFill>
                  <a:schemeClr val="bg1"/>
                </a:solidFill>
              </a:rPr>
              <a:t>What we do</a:t>
            </a:r>
          </a:p>
        </p:txBody>
      </p:sp>
      <p:graphicFrame>
        <p:nvGraphicFramePr>
          <p:cNvPr id="5" name="Content Placeholder 2">
            <a:extLst>
              <a:ext uri="{FF2B5EF4-FFF2-40B4-BE49-F238E27FC236}">
                <a16:creationId xmlns:a16="http://schemas.microsoft.com/office/drawing/2014/main" id="{B67C069C-3358-42A0-ABAD-76828B3321CE}"/>
              </a:ext>
            </a:extLst>
          </p:cNvPr>
          <p:cNvGraphicFramePr>
            <a:graphicFrameLocks noGrp="1"/>
          </p:cNvGraphicFramePr>
          <p:nvPr>
            <p:ph idx="1"/>
            <p:extLst>
              <p:ext uri="{D42A27DB-BD31-4B8C-83A1-F6EECF244321}">
                <p14:modId xmlns:p14="http://schemas.microsoft.com/office/powerpoint/2010/main" val="3615745665"/>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024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053EC-86B8-4D26-BF10-8F57BC4DA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8760" cy="6865018"/>
          </a:xfrm>
          <a:prstGeom prst="rect">
            <a:avLst/>
          </a:prstGeom>
        </p:spPr>
      </p:pic>
    </p:spTree>
    <p:extLst>
      <p:ext uri="{BB962C8B-B14F-4D97-AF65-F5344CB8AC3E}">
        <p14:creationId xmlns:p14="http://schemas.microsoft.com/office/powerpoint/2010/main" val="31626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F9FD-18DF-4C5A-9FC9-2557ADF66C71}"/>
              </a:ext>
            </a:extLst>
          </p:cNvPr>
          <p:cNvSpPr>
            <a:spLocks noGrp="1"/>
          </p:cNvSpPr>
          <p:nvPr>
            <p:ph type="title"/>
          </p:nvPr>
        </p:nvSpPr>
        <p:spPr/>
        <p:txBody>
          <a:bodyPr/>
          <a:lstStyle/>
          <a:p>
            <a:r>
              <a:rPr lang="en-US" dirty="0"/>
              <a:t>Typical elevated structures</a:t>
            </a:r>
          </a:p>
        </p:txBody>
      </p:sp>
      <p:pic>
        <p:nvPicPr>
          <p:cNvPr id="4" name="Picture 3">
            <a:extLst>
              <a:ext uri="{FF2B5EF4-FFF2-40B4-BE49-F238E27FC236}">
                <a16:creationId xmlns:a16="http://schemas.microsoft.com/office/drawing/2014/main" id="{BD9F8689-31EA-4B98-9498-F0BC2EC53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58" y="1455576"/>
            <a:ext cx="6263953" cy="4697964"/>
          </a:xfrm>
          <a:prstGeom prst="rect">
            <a:avLst/>
          </a:prstGeom>
        </p:spPr>
      </p:pic>
      <p:pic>
        <p:nvPicPr>
          <p:cNvPr id="6" name="Picture 5">
            <a:extLst>
              <a:ext uri="{FF2B5EF4-FFF2-40B4-BE49-F238E27FC236}">
                <a16:creationId xmlns:a16="http://schemas.microsoft.com/office/drawing/2014/main" id="{ABC45743-C115-4061-98C2-82C75A7B9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8088" y="1455576"/>
            <a:ext cx="6263953" cy="4697965"/>
          </a:xfrm>
          <a:prstGeom prst="rect">
            <a:avLst/>
          </a:prstGeom>
        </p:spPr>
      </p:pic>
    </p:spTree>
    <p:extLst>
      <p:ext uri="{BB962C8B-B14F-4D97-AF65-F5344CB8AC3E}">
        <p14:creationId xmlns:p14="http://schemas.microsoft.com/office/powerpoint/2010/main" val="204008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0EB8-4425-47E5-B33F-827D8FA6827B}"/>
              </a:ext>
            </a:extLst>
          </p:cNvPr>
          <p:cNvSpPr>
            <a:spLocks noGrp="1"/>
          </p:cNvSpPr>
          <p:nvPr>
            <p:ph type="title"/>
          </p:nvPr>
        </p:nvSpPr>
        <p:spPr>
          <a:xfrm>
            <a:off x="838200" y="0"/>
            <a:ext cx="10515600" cy="1325563"/>
          </a:xfrm>
        </p:spPr>
        <p:txBody>
          <a:bodyPr/>
          <a:lstStyle/>
          <a:p>
            <a:r>
              <a:rPr lang="en-US" dirty="0"/>
              <a:t>Sea Level Rise Study – Take </a:t>
            </a:r>
            <a:r>
              <a:rPr lang="en-US" dirty="0" err="1"/>
              <a:t>Aways</a:t>
            </a:r>
            <a:endParaRPr lang="en-US" dirty="0"/>
          </a:p>
        </p:txBody>
      </p:sp>
      <p:sp>
        <p:nvSpPr>
          <p:cNvPr id="3" name="Content Placeholder 2">
            <a:extLst>
              <a:ext uri="{FF2B5EF4-FFF2-40B4-BE49-F238E27FC236}">
                <a16:creationId xmlns:a16="http://schemas.microsoft.com/office/drawing/2014/main" id="{2CF586B7-3CA2-4734-89B8-0F3EB6A8BD19}"/>
              </a:ext>
            </a:extLst>
          </p:cNvPr>
          <p:cNvSpPr>
            <a:spLocks noGrp="1"/>
          </p:cNvSpPr>
          <p:nvPr>
            <p:ph idx="1"/>
          </p:nvPr>
        </p:nvSpPr>
        <p:spPr>
          <a:xfrm>
            <a:off x="838200" y="1253331"/>
            <a:ext cx="10515600" cy="4351338"/>
          </a:xfrm>
        </p:spPr>
        <p:txBody>
          <a:bodyPr/>
          <a:lstStyle/>
          <a:p>
            <a:pPr marL="0" indent="0">
              <a:buNone/>
            </a:pPr>
            <a:r>
              <a:rPr lang="en-US" dirty="0"/>
              <a:t>Coastal Hazards: </a:t>
            </a:r>
          </a:p>
          <a:p>
            <a:pPr marL="342900" indent="-342900">
              <a:buFont typeface="+mj-lt"/>
              <a:buAutoNum type="arabicPeriod"/>
            </a:pPr>
            <a:r>
              <a:rPr lang="en-US" dirty="0"/>
              <a:t>Backwatered Lagoon Inundation</a:t>
            </a:r>
          </a:p>
          <a:p>
            <a:pPr marL="342900" indent="-342900">
              <a:buFont typeface="+mj-lt"/>
              <a:buAutoNum type="arabicPeriod"/>
            </a:pPr>
            <a:r>
              <a:rPr lang="en-US" dirty="0"/>
              <a:t>Closed Lagoon Storm Flooding</a:t>
            </a:r>
          </a:p>
          <a:p>
            <a:pPr marL="342900" indent="-342900">
              <a:buFont typeface="+mj-lt"/>
              <a:buAutoNum type="arabicPeriod"/>
            </a:pPr>
            <a:r>
              <a:rPr lang="en-US" dirty="0"/>
              <a:t>100-year Fluvial Flooding</a:t>
            </a:r>
          </a:p>
        </p:txBody>
      </p:sp>
      <p:pic>
        <p:nvPicPr>
          <p:cNvPr id="4" name="Picture 3">
            <a:extLst>
              <a:ext uri="{FF2B5EF4-FFF2-40B4-BE49-F238E27FC236}">
                <a16:creationId xmlns:a16="http://schemas.microsoft.com/office/drawing/2014/main" id="{4F4FFE62-25D0-4469-BACC-40D7BD0E2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996" y="3328110"/>
            <a:ext cx="8644877" cy="3529890"/>
          </a:xfrm>
          <a:prstGeom prst="rect">
            <a:avLst/>
          </a:prstGeom>
        </p:spPr>
      </p:pic>
    </p:spTree>
    <p:extLst>
      <p:ext uri="{BB962C8B-B14F-4D97-AF65-F5344CB8AC3E}">
        <p14:creationId xmlns:p14="http://schemas.microsoft.com/office/powerpoint/2010/main" val="215035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349250"/>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9DD325-7DF2-49A5-A8EF-5C4E6DB49851}"/>
              </a:ext>
            </a:extLst>
          </p:cNvPr>
          <p:cNvSpPr>
            <a:spLocks noGrp="1"/>
          </p:cNvSpPr>
          <p:nvPr>
            <p:ph type="title"/>
          </p:nvPr>
        </p:nvSpPr>
        <p:spPr>
          <a:xfrm>
            <a:off x="838200" y="588168"/>
            <a:ext cx="10515600" cy="1325563"/>
          </a:xfrm>
        </p:spPr>
        <p:txBody>
          <a:bodyPr vert="horz" lIns="91440" tIns="45720" rIns="91440" bIns="45720" rtlCol="0">
            <a:normAutofit/>
          </a:bodyPr>
          <a:lstStyle/>
          <a:p>
            <a:pPr marL="0" marR="0" lvl="0" indent="0" algn="ctr" fontAlgn="base">
              <a:spcAft>
                <a:spcPct val="0"/>
              </a:spcAft>
              <a:buClrTx/>
              <a:buSzTx/>
              <a:tabLst/>
            </a:pPr>
            <a:r>
              <a:rPr kumimoji="0" lang="en-US" altLang="en-US" sz="4300" b="1" i="0" u="none" strike="noStrike" kern="1200" cap="none" normalizeH="0" baseline="0" bmk="">
                <a:ln>
                  <a:noFill/>
                </a:ln>
                <a:solidFill>
                  <a:srgbClr val="FFFFFF"/>
                </a:solidFill>
                <a:effectLst/>
                <a:latin typeface="+mj-lt"/>
                <a:ea typeface="+mj-ea"/>
                <a:cs typeface="+mj-cs"/>
              </a:rPr>
              <a:t>Lagoon Water Levels Over Time For Closed Lagoon Conditions</a:t>
            </a:r>
            <a:endParaRPr kumimoji="0" lang="en-US" altLang="en-US" sz="4300" b="0" i="0" u="none" strike="noStrike" kern="1200" cap="none" normalizeH="0" baseline="0">
              <a:ln>
                <a:noFill/>
              </a:ln>
              <a:solidFill>
                <a:srgbClr val="FFFFFF"/>
              </a:solidFill>
              <a:effectLst/>
              <a:latin typeface="+mj-lt"/>
              <a:ea typeface="+mj-ea"/>
              <a:cs typeface="+mj-cs"/>
            </a:endParaRPr>
          </a:p>
        </p:txBody>
      </p:sp>
      <p:graphicFrame>
        <p:nvGraphicFramePr>
          <p:cNvPr id="4" name="Content Placeholder 3">
            <a:extLst>
              <a:ext uri="{FF2B5EF4-FFF2-40B4-BE49-F238E27FC236}">
                <a16:creationId xmlns:a16="http://schemas.microsoft.com/office/drawing/2014/main" id="{2F40A543-7389-46F1-BE77-AFFEC43E5DE0}"/>
              </a:ext>
            </a:extLst>
          </p:cNvPr>
          <p:cNvGraphicFramePr>
            <a:graphicFrameLocks noGrp="1"/>
          </p:cNvGraphicFramePr>
          <p:nvPr>
            <p:ph idx="1"/>
            <p:extLst>
              <p:ext uri="{D42A27DB-BD31-4B8C-83A1-F6EECF244321}">
                <p14:modId xmlns:p14="http://schemas.microsoft.com/office/powerpoint/2010/main" val="1522942922"/>
              </p:ext>
            </p:extLst>
          </p:nvPr>
        </p:nvGraphicFramePr>
        <p:xfrm>
          <a:off x="838200" y="2560185"/>
          <a:ext cx="10515605" cy="3511696"/>
        </p:xfrm>
        <a:graphic>
          <a:graphicData uri="http://schemas.openxmlformats.org/drawingml/2006/table">
            <a:tbl>
              <a:tblPr firstRow="1" firstCol="1" bandRow="1">
                <a:tableStyleId>{5C22544A-7EE6-4342-B048-85BDC9FD1C3A}</a:tableStyleId>
              </a:tblPr>
              <a:tblGrid>
                <a:gridCol w="3859932">
                  <a:extLst>
                    <a:ext uri="{9D8B030D-6E8A-4147-A177-3AD203B41FA5}">
                      <a16:colId xmlns:a16="http://schemas.microsoft.com/office/drawing/2014/main" val="58876918"/>
                    </a:ext>
                  </a:extLst>
                </a:gridCol>
                <a:gridCol w="1722265">
                  <a:extLst>
                    <a:ext uri="{9D8B030D-6E8A-4147-A177-3AD203B41FA5}">
                      <a16:colId xmlns:a16="http://schemas.microsoft.com/office/drawing/2014/main" val="3526363502"/>
                    </a:ext>
                  </a:extLst>
                </a:gridCol>
                <a:gridCol w="1233352">
                  <a:extLst>
                    <a:ext uri="{9D8B030D-6E8A-4147-A177-3AD203B41FA5}">
                      <a16:colId xmlns:a16="http://schemas.microsoft.com/office/drawing/2014/main" val="1619039287"/>
                    </a:ext>
                  </a:extLst>
                </a:gridCol>
                <a:gridCol w="1233352">
                  <a:extLst>
                    <a:ext uri="{9D8B030D-6E8A-4147-A177-3AD203B41FA5}">
                      <a16:colId xmlns:a16="http://schemas.microsoft.com/office/drawing/2014/main" val="3767493388"/>
                    </a:ext>
                  </a:extLst>
                </a:gridCol>
                <a:gridCol w="1233352">
                  <a:extLst>
                    <a:ext uri="{9D8B030D-6E8A-4147-A177-3AD203B41FA5}">
                      <a16:colId xmlns:a16="http://schemas.microsoft.com/office/drawing/2014/main" val="925254540"/>
                    </a:ext>
                  </a:extLst>
                </a:gridCol>
                <a:gridCol w="1233352">
                  <a:extLst>
                    <a:ext uri="{9D8B030D-6E8A-4147-A177-3AD203B41FA5}">
                      <a16:colId xmlns:a16="http://schemas.microsoft.com/office/drawing/2014/main" val="3193730224"/>
                    </a:ext>
                  </a:extLst>
                </a:gridCol>
              </a:tblGrid>
              <a:tr h="441772">
                <a:tc>
                  <a:txBody>
                    <a:bodyPr/>
                    <a:lstStyle/>
                    <a:p>
                      <a:pPr marL="0" marR="0" algn="ctr">
                        <a:lnSpc>
                          <a:spcPct val="115000"/>
                        </a:lnSpc>
                        <a:spcBef>
                          <a:spcPts val="0"/>
                        </a:spcBef>
                        <a:spcAft>
                          <a:spcPts val="0"/>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Existing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2030</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2050</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2070</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2100</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extLst>
                  <a:ext uri="{0D108BD9-81ED-4DB2-BD59-A6C34878D82A}">
                    <a16:rowId xmlns:a16="http://schemas.microsoft.com/office/drawing/2014/main" val="4164006434"/>
                  </a:ext>
                </a:extLst>
              </a:tr>
              <a:tr h="441772">
                <a:tc>
                  <a:txBody>
                    <a:bodyPr/>
                    <a:lstStyle/>
                    <a:p>
                      <a:pPr marL="0" marR="0" algn="ctr">
                        <a:lnSpc>
                          <a:spcPct val="115000"/>
                        </a:lnSpc>
                        <a:spcBef>
                          <a:spcPts val="0"/>
                        </a:spcBef>
                        <a:spcAft>
                          <a:spcPts val="0"/>
                        </a:spcAft>
                      </a:pPr>
                      <a:r>
                        <a:rPr lang="en-US" sz="2500">
                          <a:effectLst/>
                        </a:rPr>
                        <a:t>Sea Level Rise (feet)</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0</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2</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3</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6</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extLst>
                  <a:ext uri="{0D108BD9-81ED-4DB2-BD59-A6C34878D82A}">
                    <a16:rowId xmlns:a16="http://schemas.microsoft.com/office/drawing/2014/main" val="1300148657"/>
                  </a:ext>
                </a:extLst>
              </a:tr>
              <a:tr h="1314076">
                <a:tc>
                  <a:txBody>
                    <a:bodyPr/>
                    <a:lstStyle/>
                    <a:p>
                      <a:pPr marL="0" marR="0" algn="ctr">
                        <a:lnSpc>
                          <a:spcPct val="115000"/>
                        </a:lnSpc>
                        <a:spcBef>
                          <a:spcPts val="0"/>
                        </a:spcBef>
                        <a:spcAft>
                          <a:spcPts val="0"/>
                        </a:spcAft>
                      </a:pPr>
                      <a:r>
                        <a:rPr lang="en-US" sz="2500">
                          <a:effectLst/>
                        </a:rPr>
                        <a:t>Backwatered Lagoon Inundation Level (Feet NAVD88)</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11</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12</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13</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14</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16</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extLst>
                  <a:ext uri="{0D108BD9-81ED-4DB2-BD59-A6C34878D82A}">
                    <a16:rowId xmlns:a16="http://schemas.microsoft.com/office/drawing/2014/main" val="2369440293"/>
                  </a:ext>
                </a:extLst>
              </a:tr>
              <a:tr h="1314076">
                <a:tc>
                  <a:txBody>
                    <a:bodyPr/>
                    <a:lstStyle/>
                    <a:p>
                      <a:pPr marL="0" marR="0" algn="ctr">
                        <a:lnSpc>
                          <a:spcPct val="115000"/>
                        </a:lnSpc>
                        <a:spcBef>
                          <a:spcPts val="0"/>
                        </a:spcBef>
                        <a:spcAft>
                          <a:spcPts val="0"/>
                        </a:spcAft>
                      </a:pPr>
                      <a:r>
                        <a:rPr lang="en-US" sz="2500">
                          <a:effectLst/>
                        </a:rPr>
                        <a:t>Moderate Storm Closed Lagoon Inundation Elevation (feet NAVD88)</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15</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15.5</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16</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17</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tc>
                  <a:txBody>
                    <a:bodyPr/>
                    <a:lstStyle/>
                    <a:p>
                      <a:pPr marL="0" marR="0" algn="ctr">
                        <a:lnSpc>
                          <a:spcPct val="115000"/>
                        </a:lnSpc>
                        <a:spcBef>
                          <a:spcPts val="0"/>
                        </a:spcBef>
                        <a:spcAft>
                          <a:spcPts val="0"/>
                        </a:spcAft>
                      </a:pPr>
                      <a:r>
                        <a:rPr lang="en-US" sz="2500">
                          <a:effectLst/>
                        </a:rPr>
                        <a:t>20</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4169" marR="154169" marT="0" marB="0"/>
                </a:tc>
                <a:extLst>
                  <a:ext uri="{0D108BD9-81ED-4DB2-BD59-A6C34878D82A}">
                    <a16:rowId xmlns:a16="http://schemas.microsoft.com/office/drawing/2014/main" val="4046405947"/>
                  </a:ext>
                </a:extLst>
              </a:tr>
            </a:tbl>
          </a:graphicData>
        </a:graphic>
      </p:graphicFrame>
    </p:spTree>
    <p:extLst>
      <p:ext uri="{BB962C8B-B14F-4D97-AF65-F5344CB8AC3E}">
        <p14:creationId xmlns:p14="http://schemas.microsoft.com/office/powerpoint/2010/main" val="412883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0C8BF-EC85-4B85-BF8A-935A65C2AE43}"/>
              </a:ext>
            </a:extLst>
          </p:cNvPr>
          <p:cNvSpPr>
            <a:spLocks noGrp="1"/>
          </p:cNvSpPr>
          <p:nvPr>
            <p:ph type="title"/>
          </p:nvPr>
        </p:nvSpPr>
        <p:spPr>
          <a:xfrm>
            <a:off x="640080" y="661481"/>
            <a:ext cx="2752354" cy="5252936"/>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Projections of Lagoon Flooding During Closed Lagoon Conditions Over Time with Sea-Level Rise</a:t>
            </a:r>
          </a:p>
        </p:txBody>
      </p:sp>
      <p:pic>
        <p:nvPicPr>
          <p:cNvPr id="4" name="Picture 3">
            <a:extLst>
              <a:ext uri="{FF2B5EF4-FFF2-40B4-BE49-F238E27FC236}">
                <a16:creationId xmlns:a16="http://schemas.microsoft.com/office/drawing/2014/main" id="{3A09D741-FC41-479D-946B-F626245D5DEE}"/>
              </a:ext>
            </a:extLst>
          </p:cNvPr>
          <p:cNvPicPr/>
          <p:nvPr/>
        </p:nvPicPr>
        <p:blipFill rotWithShape="1">
          <a:blip r:embed="rId3">
            <a:extLst>
              <a:ext uri="{28A0092B-C50C-407E-A947-70E740481C1C}">
                <a14:useLocalDpi xmlns:a14="http://schemas.microsoft.com/office/drawing/2010/main" val="0"/>
              </a:ext>
            </a:extLst>
          </a:blip>
          <a:srcRect t="2898" b="1879"/>
          <a:stretch/>
        </p:blipFill>
        <p:spPr bwMode="auto">
          <a:xfrm>
            <a:off x="4038600" y="661481"/>
            <a:ext cx="7188199" cy="575877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378596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1554</Words>
  <Application>Microsoft Office PowerPoint</Application>
  <PresentationFormat>Widescreen</PresentationFormat>
  <Paragraphs>192</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Carmel Area Wastewater District</vt:lpstr>
      <vt:lpstr>PowerPoint Presentation</vt:lpstr>
      <vt:lpstr>History</vt:lpstr>
      <vt:lpstr>What we do</vt:lpstr>
      <vt:lpstr>PowerPoint Presentation</vt:lpstr>
      <vt:lpstr>Typical elevated structures</vt:lpstr>
      <vt:lpstr>Sea Level Rise Study – Take Aways</vt:lpstr>
      <vt:lpstr>Lagoon Water Levels Over Time For Closed Lagoon Conditions</vt:lpstr>
      <vt:lpstr>Projections of Lagoon Flooding During Closed Lagoon Conditions Over Time with Sea-Level Rise</vt:lpstr>
      <vt:lpstr>Recent Floods of Record</vt:lpstr>
      <vt:lpstr>Sea Level Rise Study – Take Aways</vt:lpstr>
      <vt:lpstr>Sea Level Rise Study – Take Aways</vt:lpstr>
      <vt:lpstr>PowerPoint Presentation</vt:lpstr>
      <vt:lpstr>PowerPoint Presentation</vt:lpstr>
      <vt:lpstr>PowerPoint Presentation</vt:lpstr>
      <vt:lpstr>Sea Level Rise Study</vt:lpstr>
      <vt:lpstr>What Ifs  </vt:lpstr>
      <vt:lpstr>What we want in a Coastal Development Permit</vt:lpstr>
      <vt:lpstr>What else?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Carmel Area Wastewater District</dc:title>
  <dc:creator>Barbara Buikema</dc:creator>
  <cp:lastModifiedBy>Barbara Buikema</cp:lastModifiedBy>
  <cp:revision>10</cp:revision>
  <cp:lastPrinted>2020-01-15T01:10:48Z</cp:lastPrinted>
  <dcterms:created xsi:type="dcterms:W3CDTF">2020-01-14T17:52:26Z</dcterms:created>
  <dcterms:modified xsi:type="dcterms:W3CDTF">2020-09-16T19:00:08Z</dcterms:modified>
</cp:coreProperties>
</file>