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9.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drawings/drawing2.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6"/>
  </p:notesMasterIdLst>
  <p:handoutMasterIdLst>
    <p:handoutMasterId r:id="rId27"/>
  </p:handoutMasterIdLst>
  <p:sldIdLst>
    <p:sldId id="256" r:id="rId2"/>
    <p:sldId id="292" r:id="rId3"/>
    <p:sldId id="306" r:id="rId4"/>
    <p:sldId id="327" r:id="rId5"/>
    <p:sldId id="326" r:id="rId6"/>
    <p:sldId id="309" r:id="rId7"/>
    <p:sldId id="329" r:id="rId8"/>
    <p:sldId id="328" r:id="rId9"/>
    <p:sldId id="310" r:id="rId10"/>
    <p:sldId id="330" r:id="rId11"/>
    <p:sldId id="316" r:id="rId12"/>
    <p:sldId id="312" r:id="rId13"/>
    <p:sldId id="313" r:id="rId14"/>
    <p:sldId id="332" r:id="rId15"/>
    <p:sldId id="311" r:id="rId16"/>
    <p:sldId id="318" r:id="rId17"/>
    <p:sldId id="319" r:id="rId18"/>
    <p:sldId id="325" r:id="rId19"/>
    <p:sldId id="320" r:id="rId20"/>
    <p:sldId id="321" r:id="rId21"/>
    <p:sldId id="322" r:id="rId22"/>
    <p:sldId id="331" r:id="rId23"/>
    <p:sldId id="323" r:id="rId24"/>
    <p:sldId id="324" r:id="rId2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rey Baron" initials="JB" lastIdx="2" clrIdx="0">
    <p:extLst>
      <p:ext uri="{19B8F6BF-5375-455C-9EA6-DF929625EA0E}">
        <p15:presenceInfo xmlns:p15="http://schemas.microsoft.com/office/powerpoint/2012/main" userId="8da559be4ddced0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371"/>
    <a:srgbClr val="CC9900"/>
    <a:srgbClr val="1F4E79"/>
    <a:srgbClr val="FFC137"/>
    <a:srgbClr val="FFF3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647" autoAdjust="0"/>
  </p:normalViewPr>
  <p:slideViewPr>
    <p:cSldViewPr snapToGrid="0">
      <p:cViewPr varScale="1">
        <p:scale>
          <a:sx n="100" d="100"/>
          <a:sy n="100" d="100"/>
        </p:scale>
        <p:origin x="75" y="97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2005 to 2015  Emissions by Sector</a:t>
            </a:r>
          </a:p>
        </c:rich>
      </c:tx>
      <c:overlay val="0"/>
    </c:title>
    <c:autoTitleDeleted val="0"/>
    <c:plotArea>
      <c:layout/>
      <c:barChart>
        <c:barDir val="bar"/>
        <c:grouping val="stacked"/>
        <c:varyColors val="0"/>
        <c:ser>
          <c:idx val="0"/>
          <c:order val="0"/>
          <c:tx>
            <c:strRef>
              <c:f>'Final comparaison'!$D$2</c:f>
              <c:strCache>
                <c:ptCount val="1"/>
                <c:pt idx="0">
                  <c:v>Residential</c:v>
                </c:pt>
              </c:strCache>
            </c:strRef>
          </c:tx>
          <c:invertIfNegative val="0"/>
          <c:dLbls>
            <c:spPr>
              <a:noFill/>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'Final comparaison'!$C$3:$C$5</c:f>
              <c:numCache>
                <c:formatCode>General</c:formatCode>
                <c:ptCount val="3"/>
                <c:pt idx="0">
                  <c:v>2005</c:v>
                </c:pt>
                <c:pt idx="1">
                  <c:v>2010</c:v>
                </c:pt>
                <c:pt idx="2">
                  <c:v>2015</c:v>
                </c:pt>
              </c:numCache>
            </c:numRef>
          </c:cat>
          <c:val>
            <c:numRef>
              <c:f>'Final comparaison'!$D$3:$D$5</c:f>
              <c:numCache>
                <c:formatCode>_(* #,##0_);_(* \(#,##0\);_(* "-"??_);_(@_)</c:formatCode>
                <c:ptCount val="3"/>
                <c:pt idx="0">
                  <c:v>12336</c:v>
                </c:pt>
                <c:pt idx="1">
                  <c:v>13060</c:v>
                </c:pt>
                <c:pt idx="2">
                  <c:v>9687</c:v>
                </c:pt>
              </c:numCache>
            </c:numRef>
          </c:val>
          <c:extLst>
            <c:ext xmlns:c16="http://schemas.microsoft.com/office/drawing/2014/chart" uri="{C3380CC4-5D6E-409C-BE32-E72D297353CC}">
              <c16:uniqueId val="{00000000-116F-4345-B36B-3D0003CDE5C3}"/>
            </c:ext>
          </c:extLst>
        </c:ser>
        <c:ser>
          <c:idx val="1"/>
          <c:order val="1"/>
          <c:tx>
            <c:strRef>
              <c:f>'Final comparaison'!$E$2</c:f>
              <c:strCache>
                <c:ptCount val="1"/>
                <c:pt idx="0">
                  <c:v>Commercial
/ Industrial</c:v>
                </c:pt>
              </c:strCache>
            </c:strRef>
          </c:tx>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'Final comparaison'!$C$3:$C$5</c:f>
              <c:numCache>
                <c:formatCode>General</c:formatCode>
                <c:ptCount val="3"/>
                <c:pt idx="0">
                  <c:v>2005</c:v>
                </c:pt>
                <c:pt idx="1">
                  <c:v>2010</c:v>
                </c:pt>
                <c:pt idx="2">
                  <c:v>2015</c:v>
                </c:pt>
              </c:numCache>
            </c:numRef>
          </c:cat>
          <c:val>
            <c:numRef>
              <c:f>'Final comparaison'!$E$3:$E$5</c:f>
              <c:numCache>
                <c:formatCode>_(* #,##0_);_(* \(#,##0\);_(* "-"??_);_(@_)</c:formatCode>
                <c:ptCount val="3"/>
                <c:pt idx="0">
                  <c:v>10468</c:v>
                </c:pt>
                <c:pt idx="1">
                  <c:v>10618</c:v>
                </c:pt>
                <c:pt idx="2">
                  <c:v>8001</c:v>
                </c:pt>
              </c:numCache>
            </c:numRef>
          </c:val>
          <c:extLst>
            <c:ext xmlns:c16="http://schemas.microsoft.com/office/drawing/2014/chart" uri="{C3380CC4-5D6E-409C-BE32-E72D297353CC}">
              <c16:uniqueId val="{00000001-116F-4345-B36B-3D0003CDE5C3}"/>
            </c:ext>
          </c:extLst>
        </c:ser>
        <c:ser>
          <c:idx val="2"/>
          <c:order val="2"/>
          <c:tx>
            <c:strRef>
              <c:f>'Final comparaison'!$F$2</c:f>
              <c:strCache>
                <c:ptCount val="1"/>
                <c:pt idx="0">
                  <c:v>Transportation</c:v>
                </c:pt>
              </c:strCache>
            </c:strRef>
          </c:tx>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'Final comparaison'!$C$3:$C$5</c:f>
              <c:numCache>
                <c:formatCode>General</c:formatCode>
                <c:ptCount val="3"/>
                <c:pt idx="0">
                  <c:v>2005</c:v>
                </c:pt>
                <c:pt idx="1">
                  <c:v>2010</c:v>
                </c:pt>
                <c:pt idx="2">
                  <c:v>2015</c:v>
                </c:pt>
              </c:numCache>
            </c:numRef>
          </c:cat>
          <c:val>
            <c:numRef>
              <c:f>'Final comparaison'!$F$3:$F$5</c:f>
              <c:numCache>
                <c:formatCode>_(* #,##0_);_(* \(#,##0\);_(* "-"??_);_(@_)</c:formatCode>
                <c:ptCount val="3"/>
                <c:pt idx="0">
                  <c:v>14844</c:v>
                </c:pt>
                <c:pt idx="1">
                  <c:v>14662</c:v>
                </c:pt>
                <c:pt idx="2">
                  <c:v>8169</c:v>
                </c:pt>
              </c:numCache>
            </c:numRef>
          </c:val>
          <c:extLst>
            <c:ext xmlns:c16="http://schemas.microsoft.com/office/drawing/2014/chart" uri="{C3380CC4-5D6E-409C-BE32-E72D297353CC}">
              <c16:uniqueId val="{00000002-116F-4345-B36B-3D0003CDE5C3}"/>
            </c:ext>
          </c:extLst>
        </c:ser>
        <c:ser>
          <c:idx val="3"/>
          <c:order val="3"/>
          <c:tx>
            <c:strRef>
              <c:f>'Final comparaison'!$G$2</c:f>
              <c:strCache>
                <c:ptCount val="1"/>
                <c:pt idx="0">
                  <c:v>Solid Waste</c:v>
                </c:pt>
              </c:strCache>
            </c:strRef>
          </c:tx>
          <c:spPr>
            <a:solidFill>
              <a:srgbClr val="67C741"/>
            </a:solidFill>
          </c:spPr>
          <c:invertIfNegative val="0"/>
          <c:dLbls>
            <c:dLbl>
              <c:idx val="0"/>
              <c:layout>
                <c:manualLayout>
                  <c:x val="0"/>
                  <c:y val="-0.1015872870766458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16F-4345-B36B-3D0003CDE5C3}"/>
                </c:ext>
              </c:extLst>
            </c:dLbl>
            <c:dLbl>
              <c:idx val="1"/>
              <c:layout>
                <c:manualLayout>
                  <c:x val="-6.1538461538462293E-3"/>
                  <c:y val="-9.79591696810513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16F-4345-B36B-3D0003CDE5C3}"/>
                </c:ext>
              </c:extLst>
            </c:dLbl>
            <c:dLbl>
              <c:idx val="2"/>
              <c:layout>
                <c:manualLayout>
                  <c:x val="-4.1025641025641026E-3"/>
                  <c:y val="-8.70748174942678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16F-4345-B36B-3D0003CDE5C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'Final comparaison'!$C$3:$C$5</c:f>
              <c:numCache>
                <c:formatCode>General</c:formatCode>
                <c:ptCount val="3"/>
                <c:pt idx="0">
                  <c:v>2005</c:v>
                </c:pt>
                <c:pt idx="1">
                  <c:v>2010</c:v>
                </c:pt>
                <c:pt idx="2">
                  <c:v>2015</c:v>
                </c:pt>
              </c:numCache>
            </c:numRef>
          </c:cat>
          <c:val>
            <c:numRef>
              <c:f>'Final comparaison'!$G$3:$G$5</c:f>
              <c:numCache>
                <c:formatCode>_(* #,##0_);_(* \(#,##0\);_(* "-"??_);_(@_)</c:formatCode>
                <c:ptCount val="3"/>
                <c:pt idx="0">
                  <c:v>3036</c:v>
                </c:pt>
                <c:pt idx="1">
                  <c:v>1639</c:v>
                </c:pt>
                <c:pt idx="2">
                  <c:v>1527</c:v>
                </c:pt>
              </c:numCache>
            </c:numRef>
          </c:val>
          <c:extLst>
            <c:ext xmlns:c16="http://schemas.microsoft.com/office/drawing/2014/chart" uri="{C3380CC4-5D6E-409C-BE32-E72D297353CC}">
              <c16:uniqueId val="{00000006-116F-4345-B36B-3D0003CDE5C3}"/>
            </c:ext>
          </c:extLst>
        </c:ser>
        <c:ser>
          <c:idx val="4"/>
          <c:order val="4"/>
          <c:tx>
            <c:strRef>
              <c:f>'Final comparaison'!$H$2</c:f>
              <c:strCache>
                <c:ptCount val="1"/>
                <c:pt idx="0">
                  <c:v>Wastewater</c:v>
                </c:pt>
              </c:strCache>
            </c:strRef>
          </c:tx>
          <c:spPr>
            <a:solidFill>
              <a:srgbClr val="558ED6"/>
            </a:solid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'Final comparaison'!$C$3:$C$5</c:f>
              <c:numCache>
                <c:formatCode>General</c:formatCode>
                <c:ptCount val="3"/>
                <c:pt idx="0">
                  <c:v>2005</c:v>
                </c:pt>
                <c:pt idx="1">
                  <c:v>2010</c:v>
                </c:pt>
                <c:pt idx="2">
                  <c:v>2015</c:v>
                </c:pt>
              </c:numCache>
            </c:numRef>
          </c:cat>
          <c:val>
            <c:numRef>
              <c:f>'Final comparaison'!$H$3:$H$5</c:f>
              <c:numCache>
                <c:formatCode>_(* #,##0_);_(* \(#,##0\);_(* "-"??_);_(@_)</c:formatCode>
                <c:ptCount val="3"/>
                <c:pt idx="0">
                  <c:v>76</c:v>
                </c:pt>
                <c:pt idx="1">
                  <c:v>72</c:v>
                </c:pt>
                <c:pt idx="2">
                  <c:v>74</c:v>
                </c:pt>
              </c:numCache>
            </c:numRef>
          </c:val>
          <c:extLst>
            <c:ext xmlns:c16="http://schemas.microsoft.com/office/drawing/2014/chart" uri="{C3380CC4-5D6E-409C-BE32-E72D297353CC}">
              <c16:uniqueId val="{00000007-116F-4345-B36B-3D0003CDE5C3}"/>
            </c:ext>
          </c:extLst>
        </c:ser>
        <c:dLbls>
          <c:showLegendKey val="0"/>
          <c:showVal val="0"/>
          <c:showCatName val="0"/>
          <c:showSerName val="0"/>
          <c:showPercent val="0"/>
          <c:showBubbleSize val="0"/>
        </c:dLbls>
        <c:gapWidth val="65"/>
        <c:overlap val="100"/>
        <c:axId val="124308480"/>
        <c:axId val="124400384"/>
      </c:barChart>
      <c:catAx>
        <c:axId val="124308480"/>
        <c:scaling>
          <c:orientation val="maxMin"/>
        </c:scaling>
        <c:delete val="0"/>
        <c:axPos val="l"/>
        <c:numFmt formatCode="General" sourceLinked="1"/>
        <c:majorTickMark val="out"/>
        <c:minorTickMark val="none"/>
        <c:tickLblPos val="nextTo"/>
        <c:crossAx val="124400384"/>
        <c:crossesAt val="0"/>
        <c:auto val="0"/>
        <c:lblAlgn val="ctr"/>
        <c:lblOffset val="100"/>
        <c:noMultiLvlLbl val="0"/>
      </c:catAx>
      <c:valAx>
        <c:axId val="124400384"/>
        <c:scaling>
          <c:orientation val="minMax"/>
        </c:scaling>
        <c:delete val="0"/>
        <c:axPos val="t"/>
        <c:majorGridlines/>
        <c:title>
          <c:tx>
            <c:rich>
              <a:bodyPr/>
              <a:lstStyle/>
              <a:p>
                <a:pPr>
                  <a:defRPr/>
                </a:pPr>
                <a:r>
                  <a:rPr lang="en-US"/>
                  <a:t>CO2e emissions in metric tons</a:t>
                </a:r>
              </a:p>
            </c:rich>
          </c:tx>
          <c:overlay val="0"/>
        </c:title>
        <c:numFmt formatCode="_(* #,##0_);_(* \(#,##0\);_(* &quot;-&quot;??_);_(@_)" sourceLinked="1"/>
        <c:majorTickMark val="none"/>
        <c:minorTickMark val="none"/>
        <c:tickLblPos val="high"/>
        <c:spPr>
          <a:noFill/>
          <a:ln>
            <a:noFill/>
          </a:ln>
        </c:spPr>
        <c:txPr>
          <a:bodyPr rot="0" vert="horz"/>
          <a:lstStyle/>
          <a:p>
            <a:pPr>
              <a:defRPr/>
            </a:pPr>
            <a:endParaRPr lang="en-US"/>
          </a:p>
        </c:txPr>
        <c:crossAx val="124308480"/>
        <c:crosses val="autoZero"/>
        <c:crossBetween val="between"/>
      </c:valAx>
    </c:plotArea>
    <c:legend>
      <c:legendPos val="r"/>
      <c:overlay val="0"/>
    </c:legend>
    <c:plotVisOnly val="1"/>
    <c:dispBlanksAs val="gap"/>
    <c:showDLblsOverMax val="0"/>
  </c:chart>
  <c:spPr>
    <a:solidFill>
      <a:schemeClr val="lt1"/>
    </a:solidFill>
    <a:ln w="25400" cap="rnd" cmpd="sng" algn="ctr">
      <a:solidFill>
        <a:schemeClr val="accent3"/>
      </a:solidFill>
      <a:prstDash val="solid"/>
    </a:ln>
    <a:effectLst/>
  </c:spPr>
  <c:txPr>
    <a:bodyPr/>
    <a:lstStyle/>
    <a:p>
      <a:pPr>
        <a:defRPr>
          <a:solidFill>
            <a:schemeClr val="dk1"/>
          </a:solidFill>
          <a:latin typeface="+mn-lt"/>
          <a:ea typeface="+mn-ea"/>
          <a:cs typeface="+mn-cs"/>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404533429345183E-2"/>
          <c:y val="0.13074131481596296"/>
          <c:w val="0.84584169523541164"/>
          <c:h val="0.81725752784838901"/>
        </c:manualLayout>
      </c:layout>
      <c:pieChart>
        <c:varyColors val="1"/>
        <c:ser>
          <c:idx val="0"/>
          <c:order val="0"/>
          <c:tx>
            <c:strRef>
              <c:f>'Electricity vs nat gas'!$B$24</c:f>
              <c:strCache>
                <c:ptCount val="1"/>
                <c:pt idx="0">
                  <c:v>AMBAG Region</c:v>
                </c:pt>
              </c:strCache>
            </c:strRef>
          </c:tx>
          <c:dPt>
            <c:idx val="3"/>
            <c:bubble3D val="0"/>
            <c:spPr>
              <a:solidFill>
                <a:srgbClr val="67C741"/>
              </a:solidFill>
            </c:spPr>
            <c:extLst>
              <c:ext xmlns:c16="http://schemas.microsoft.com/office/drawing/2014/chart" uri="{C3380CC4-5D6E-409C-BE32-E72D297353CC}">
                <c16:uniqueId val="{00000001-B53A-4DE3-A137-62C2834931C8}"/>
              </c:ext>
            </c:extLst>
          </c:dPt>
          <c:dPt>
            <c:idx val="4"/>
            <c:bubble3D val="0"/>
            <c:extLst>
              <c:ext xmlns:c16="http://schemas.microsoft.com/office/drawing/2014/chart" uri="{C3380CC4-5D6E-409C-BE32-E72D297353CC}">
                <c16:uniqueId val="{00000002-B53A-4DE3-A137-62C2834931C8}"/>
              </c:ext>
            </c:extLst>
          </c:dPt>
          <c:dLbls>
            <c:dLbl>
              <c:idx val="0"/>
              <c:layout>
                <c:manualLayout>
                  <c:x val="-1.337784982759508E-2"/>
                  <c:y val="2.750510352872557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53A-4DE3-A137-62C2834931C8}"/>
                </c:ext>
              </c:extLst>
            </c:dLbl>
            <c:dLbl>
              <c:idx val="1"/>
              <c:layout>
                <c:manualLayout>
                  <c:x val="-0.10333371931449745"/>
                  <c:y val="-6.119252454554280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B53A-4DE3-A137-62C2834931C8}"/>
                </c:ext>
              </c:extLst>
            </c:dLbl>
            <c:dLbl>
              <c:idx val="2"/>
              <c:layout>
                <c:manualLayout>
                  <c:x val="1.7257732503677948E-2"/>
                  <c:y val="2.938222678015137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53A-4DE3-A137-62C2834931C8}"/>
                </c:ext>
              </c:extLst>
            </c:dLbl>
            <c:dLbl>
              <c:idx val="3"/>
              <c:layout>
                <c:manualLayout>
                  <c:x val="-1.6038835164658385E-2"/>
                  <c:y val="0.107134511055875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53A-4DE3-A137-62C2834931C8}"/>
                </c:ext>
              </c:extLst>
            </c:dLbl>
            <c:dLbl>
              <c:idx val="4"/>
              <c:layout>
                <c:manualLayout>
                  <c:x val="9.9688473520249218E-2"/>
                  <c:y val="-1.8066847335140017E-2"/>
                </c:manualLayout>
              </c:layout>
              <c:numFmt formatCode="0.0%" sourceLinked="0"/>
              <c:spPr/>
              <c:txPr>
                <a:bodyPr/>
                <a:lstStyle/>
                <a:p>
                  <a:pPr>
                    <a:defRPr sz="1200"/>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B53A-4DE3-A137-62C2834931C8}"/>
                </c:ext>
              </c:extLst>
            </c:dLbl>
            <c:numFmt formatCode="0%" sourceLinked="0"/>
            <c:spPr>
              <a:noFill/>
              <a:ln>
                <a:noFill/>
              </a:ln>
              <a:effectLst/>
            </c:spPr>
            <c:txPr>
              <a:bodyPr/>
              <a:lstStyle/>
              <a:p>
                <a:pPr>
                  <a:defRPr sz="1200"/>
                </a:pPr>
                <a:endParaRPr lang="en-US"/>
              </a:p>
            </c:txPr>
            <c:dLblPos val="outEnd"/>
            <c:showLegendKey val="0"/>
            <c:showVal val="0"/>
            <c:showCatName val="1"/>
            <c:showSerName val="0"/>
            <c:showPercent val="1"/>
            <c:showBubbleSize val="0"/>
            <c:showLeaderLines val="1"/>
            <c:extLst>
              <c:ext xmlns:c15="http://schemas.microsoft.com/office/drawing/2012/chart" uri="{CE6537A1-D6FC-4f65-9D91-7224C49458BB}"/>
            </c:extLst>
          </c:dLbls>
          <c:cat>
            <c:multiLvlStrRef>
              <c:f>'Electricity vs nat gas'!$C$51:$F$52</c:f>
              <c:multiLvlStrCache>
                <c:ptCount val="4"/>
                <c:lvl>
                  <c:pt idx="0">
                    <c:v>Commercial/Industrial</c:v>
                  </c:pt>
                  <c:pt idx="1">
                    <c:v>Residential</c:v>
                  </c:pt>
                  <c:pt idx="2">
                    <c:v>Residential</c:v>
                  </c:pt>
                  <c:pt idx="3">
                    <c:v>Commercial/Industrial</c:v>
                  </c:pt>
                </c:lvl>
                <c:lvl>
                  <c:pt idx="0">
                    <c:v>Natural Gas Use:</c:v>
                  </c:pt>
                  <c:pt idx="2">
                    <c:v>Electricity Use:</c:v>
                  </c:pt>
                </c:lvl>
              </c:multiLvlStrCache>
            </c:multiLvlStrRef>
          </c:cat>
          <c:val>
            <c:numRef>
              <c:f>'Electricity vs nat gas'!$C$4:$F$4</c:f>
              <c:numCache>
                <c:formatCode>_(* #,##0_);_(* \(#,##0\);_(* "-"??_);_(@_)</c:formatCode>
                <c:ptCount val="4"/>
                <c:pt idx="0">
                  <c:v>7194</c:v>
                </c:pt>
                <c:pt idx="1">
                  <c:v>5073</c:v>
                </c:pt>
                <c:pt idx="2">
                  <c:v>2493</c:v>
                </c:pt>
                <c:pt idx="3">
                  <c:v>2928</c:v>
                </c:pt>
              </c:numCache>
            </c:numRef>
          </c:val>
          <c:extLst>
            <c:ext xmlns:c16="http://schemas.microsoft.com/office/drawing/2014/chart" uri="{C3380CC4-5D6E-409C-BE32-E72D297353CC}">
              <c16:uniqueId val="{00000006-B53A-4DE3-A137-62C2834931C8}"/>
            </c:ext>
          </c:extLst>
        </c:ser>
        <c:dLbls>
          <c:showLegendKey val="0"/>
          <c:showVal val="0"/>
          <c:showCatName val="0"/>
          <c:showSerName val="0"/>
          <c:showPercent val="0"/>
          <c:showBubbleSize val="0"/>
          <c:showLeaderLines val="1"/>
        </c:dLbls>
        <c:firstSliceAng val="0"/>
      </c:pieChart>
    </c:plotArea>
    <c:plotVisOnly val="1"/>
    <c:dispBlanksAs val="gap"/>
    <c:showDLblsOverMax val="0"/>
  </c:chart>
  <c:spPr>
    <a:solidFill>
      <a:schemeClr val="lt1"/>
    </a:solidFill>
    <a:ln w="25400" cap="flat" cmpd="sng" algn="ctr">
      <a:solidFill>
        <a:schemeClr val="accent3"/>
      </a:solidFill>
      <a:prstDash val="solid"/>
    </a:ln>
    <a:effectLst/>
  </c:spPr>
  <c:txPr>
    <a:bodyPr/>
    <a:lstStyle/>
    <a:p>
      <a:pPr>
        <a:defRPr>
          <a:solidFill>
            <a:schemeClr val="dk1"/>
          </a:solidFill>
          <a:latin typeface="+mn-lt"/>
          <a:ea typeface="+mn-ea"/>
          <a:cs typeface="+mn-cs"/>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2005 to 2015  Emissions by Sector</a:t>
            </a:r>
          </a:p>
        </c:rich>
      </c:tx>
      <c:overlay val="0"/>
    </c:title>
    <c:autoTitleDeleted val="0"/>
    <c:plotArea>
      <c:layout/>
      <c:barChart>
        <c:barDir val="bar"/>
        <c:grouping val="stacked"/>
        <c:varyColors val="0"/>
        <c:ser>
          <c:idx val="0"/>
          <c:order val="0"/>
          <c:tx>
            <c:strRef>
              <c:f>'Final comparaison'!$D$2</c:f>
              <c:strCache>
                <c:ptCount val="1"/>
                <c:pt idx="0">
                  <c:v>Residential</c:v>
                </c:pt>
              </c:strCache>
            </c:strRef>
          </c:tx>
          <c:invertIfNegative val="0"/>
          <c:dLbls>
            <c:spPr>
              <a:noFill/>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'Final comparaison'!$C$3:$C$5</c:f>
              <c:numCache>
                <c:formatCode>General</c:formatCode>
                <c:ptCount val="3"/>
                <c:pt idx="0">
                  <c:v>2005</c:v>
                </c:pt>
                <c:pt idx="1">
                  <c:v>2010</c:v>
                </c:pt>
                <c:pt idx="2">
                  <c:v>2015</c:v>
                </c:pt>
              </c:numCache>
            </c:numRef>
          </c:cat>
          <c:val>
            <c:numRef>
              <c:f>'Final comparaison'!$D$3:$D$5</c:f>
              <c:numCache>
                <c:formatCode>_(* #,##0_);_(* \(#,##0\);_(* "-"??_);_(@_)</c:formatCode>
                <c:ptCount val="3"/>
                <c:pt idx="0">
                  <c:v>12336</c:v>
                </c:pt>
                <c:pt idx="1">
                  <c:v>13060</c:v>
                </c:pt>
                <c:pt idx="2">
                  <c:v>9687</c:v>
                </c:pt>
              </c:numCache>
            </c:numRef>
          </c:val>
          <c:extLst>
            <c:ext xmlns:c16="http://schemas.microsoft.com/office/drawing/2014/chart" uri="{C3380CC4-5D6E-409C-BE32-E72D297353CC}">
              <c16:uniqueId val="{00000000-116F-4345-B36B-3D0003CDE5C3}"/>
            </c:ext>
          </c:extLst>
        </c:ser>
        <c:ser>
          <c:idx val="1"/>
          <c:order val="1"/>
          <c:tx>
            <c:strRef>
              <c:f>'Final comparaison'!$E$2</c:f>
              <c:strCache>
                <c:ptCount val="1"/>
                <c:pt idx="0">
                  <c:v>Commercial
/ Industrial</c:v>
                </c:pt>
              </c:strCache>
            </c:strRef>
          </c:tx>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'Final comparaison'!$C$3:$C$5</c:f>
              <c:numCache>
                <c:formatCode>General</c:formatCode>
                <c:ptCount val="3"/>
                <c:pt idx="0">
                  <c:v>2005</c:v>
                </c:pt>
                <c:pt idx="1">
                  <c:v>2010</c:v>
                </c:pt>
                <c:pt idx="2">
                  <c:v>2015</c:v>
                </c:pt>
              </c:numCache>
            </c:numRef>
          </c:cat>
          <c:val>
            <c:numRef>
              <c:f>'Final comparaison'!$E$3:$E$5</c:f>
              <c:numCache>
                <c:formatCode>_(* #,##0_);_(* \(#,##0\);_(* "-"??_);_(@_)</c:formatCode>
                <c:ptCount val="3"/>
                <c:pt idx="0">
                  <c:v>10468</c:v>
                </c:pt>
                <c:pt idx="1">
                  <c:v>10618</c:v>
                </c:pt>
                <c:pt idx="2">
                  <c:v>8001</c:v>
                </c:pt>
              </c:numCache>
            </c:numRef>
          </c:val>
          <c:extLst>
            <c:ext xmlns:c16="http://schemas.microsoft.com/office/drawing/2014/chart" uri="{C3380CC4-5D6E-409C-BE32-E72D297353CC}">
              <c16:uniqueId val="{00000001-116F-4345-B36B-3D0003CDE5C3}"/>
            </c:ext>
          </c:extLst>
        </c:ser>
        <c:ser>
          <c:idx val="2"/>
          <c:order val="2"/>
          <c:tx>
            <c:strRef>
              <c:f>'Final comparaison'!$F$2</c:f>
              <c:strCache>
                <c:ptCount val="1"/>
                <c:pt idx="0">
                  <c:v>Transportation</c:v>
                </c:pt>
              </c:strCache>
            </c:strRef>
          </c:tx>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'Final comparaison'!$C$3:$C$5</c:f>
              <c:numCache>
                <c:formatCode>General</c:formatCode>
                <c:ptCount val="3"/>
                <c:pt idx="0">
                  <c:v>2005</c:v>
                </c:pt>
                <c:pt idx="1">
                  <c:v>2010</c:v>
                </c:pt>
                <c:pt idx="2">
                  <c:v>2015</c:v>
                </c:pt>
              </c:numCache>
            </c:numRef>
          </c:cat>
          <c:val>
            <c:numRef>
              <c:f>'Final comparaison'!$F$3:$F$5</c:f>
              <c:numCache>
                <c:formatCode>_(* #,##0_);_(* \(#,##0\);_(* "-"??_);_(@_)</c:formatCode>
                <c:ptCount val="3"/>
                <c:pt idx="0">
                  <c:v>14844</c:v>
                </c:pt>
                <c:pt idx="1">
                  <c:v>14662</c:v>
                </c:pt>
                <c:pt idx="2">
                  <c:v>8169</c:v>
                </c:pt>
              </c:numCache>
            </c:numRef>
          </c:val>
          <c:extLst>
            <c:ext xmlns:c16="http://schemas.microsoft.com/office/drawing/2014/chart" uri="{C3380CC4-5D6E-409C-BE32-E72D297353CC}">
              <c16:uniqueId val="{00000002-116F-4345-B36B-3D0003CDE5C3}"/>
            </c:ext>
          </c:extLst>
        </c:ser>
        <c:ser>
          <c:idx val="3"/>
          <c:order val="3"/>
          <c:tx>
            <c:strRef>
              <c:f>'Final comparaison'!$G$2</c:f>
              <c:strCache>
                <c:ptCount val="1"/>
                <c:pt idx="0">
                  <c:v>Solid Waste</c:v>
                </c:pt>
              </c:strCache>
            </c:strRef>
          </c:tx>
          <c:spPr>
            <a:solidFill>
              <a:srgbClr val="67C741"/>
            </a:solidFill>
          </c:spPr>
          <c:invertIfNegative val="0"/>
          <c:dLbls>
            <c:dLbl>
              <c:idx val="0"/>
              <c:layout>
                <c:manualLayout>
                  <c:x val="0"/>
                  <c:y val="-0.1015872870766458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16F-4345-B36B-3D0003CDE5C3}"/>
                </c:ext>
              </c:extLst>
            </c:dLbl>
            <c:dLbl>
              <c:idx val="1"/>
              <c:layout>
                <c:manualLayout>
                  <c:x val="-6.1538461538462293E-3"/>
                  <c:y val="-9.79591696810513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16F-4345-B36B-3D0003CDE5C3}"/>
                </c:ext>
              </c:extLst>
            </c:dLbl>
            <c:dLbl>
              <c:idx val="2"/>
              <c:layout>
                <c:manualLayout>
                  <c:x val="-4.1025641025641026E-3"/>
                  <c:y val="-8.70748174942678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16F-4345-B36B-3D0003CDE5C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'Final comparaison'!$C$3:$C$5</c:f>
              <c:numCache>
                <c:formatCode>General</c:formatCode>
                <c:ptCount val="3"/>
                <c:pt idx="0">
                  <c:v>2005</c:v>
                </c:pt>
                <c:pt idx="1">
                  <c:v>2010</c:v>
                </c:pt>
                <c:pt idx="2">
                  <c:v>2015</c:v>
                </c:pt>
              </c:numCache>
            </c:numRef>
          </c:cat>
          <c:val>
            <c:numRef>
              <c:f>'Final comparaison'!$G$3:$G$5</c:f>
              <c:numCache>
                <c:formatCode>_(* #,##0_);_(* \(#,##0\);_(* "-"??_);_(@_)</c:formatCode>
                <c:ptCount val="3"/>
                <c:pt idx="0">
                  <c:v>3036</c:v>
                </c:pt>
                <c:pt idx="1">
                  <c:v>1639</c:v>
                </c:pt>
                <c:pt idx="2">
                  <c:v>1527</c:v>
                </c:pt>
              </c:numCache>
            </c:numRef>
          </c:val>
          <c:extLst>
            <c:ext xmlns:c16="http://schemas.microsoft.com/office/drawing/2014/chart" uri="{C3380CC4-5D6E-409C-BE32-E72D297353CC}">
              <c16:uniqueId val="{00000006-116F-4345-B36B-3D0003CDE5C3}"/>
            </c:ext>
          </c:extLst>
        </c:ser>
        <c:ser>
          <c:idx val="4"/>
          <c:order val="4"/>
          <c:tx>
            <c:strRef>
              <c:f>'Final comparaison'!$H$2</c:f>
              <c:strCache>
                <c:ptCount val="1"/>
                <c:pt idx="0">
                  <c:v>Wastewater</c:v>
                </c:pt>
              </c:strCache>
            </c:strRef>
          </c:tx>
          <c:spPr>
            <a:solidFill>
              <a:srgbClr val="558ED6"/>
            </a:solid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'Final comparaison'!$C$3:$C$5</c:f>
              <c:numCache>
                <c:formatCode>General</c:formatCode>
                <c:ptCount val="3"/>
                <c:pt idx="0">
                  <c:v>2005</c:v>
                </c:pt>
                <c:pt idx="1">
                  <c:v>2010</c:v>
                </c:pt>
                <c:pt idx="2">
                  <c:v>2015</c:v>
                </c:pt>
              </c:numCache>
            </c:numRef>
          </c:cat>
          <c:val>
            <c:numRef>
              <c:f>'Final comparaison'!$H$3:$H$5</c:f>
              <c:numCache>
                <c:formatCode>_(* #,##0_);_(* \(#,##0\);_(* "-"??_);_(@_)</c:formatCode>
                <c:ptCount val="3"/>
                <c:pt idx="0">
                  <c:v>76</c:v>
                </c:pt>
                <c:pt idx="1">
                  <c:v>72</c:v>
                </c:pt>
                <c:pt idx="2">
                  <c:v>74</c:v>
                </c:pt>
              </c:numCache>
            </c:numRef>
          </c:val>
          <c:extLst>
            <c:ext xmlns:c16="http://schemas.microsoft.com/office/drawing/2014/chart" uri="{C3380CC4-5D6E-409C-BE32-E72D297353CC}">
              <c16:uniqueId val="{00000007-116F-4345-B36B-3D0003CDE5C3}"/>
            </c:ext>
          </c:extLst>
        </c:ser>
        <c:dLbls>
          <c:showLegendKey val="0"/>
          <c:showVal val="0"/>
          <c:showCatName val="0"/>
          <c:showSerName val="0"/>
          <c:showPercent val="0"/>
          <c:showBubbleSize val="0"/>
        </c:dLbls>
        <c:gapWidth val="65"/>
        <c:overlap val="100"/>
        <c:axId val="124308480"/>
        <c:axId val="124400384"/>
      </c:barChart>
      <c:catAx>
        <c:axId val="124308480"/>
        <c:scaling>
          <c:orientation val="maxMin"/>
        </c:scaling>
        <c:delete val="0"/>
        <c:axPos val="l"/>
        <c:numFmt formatCode="General" sourceLinked="1"/>
        <c:majorTickMark val="out"/>
        <c:minorTickMark val="none"/>
        <c:tickLblPos val="nextTo"/>
        <c:crossAx val="124400384"/>
        <c:crossesAt val="0"/>
        <c:auto val="0"/>
        <c:lblAlgn val="ctr"/>
        <c:lblOffset val="100"/>
        <c:noMultiLvlLbl val="0"/>
      </c:catAx>
      <c:valAx>
        <c:axId val="124400384"/>
        <c:scaling>
          <c:orientation val="minMax"/>
        </c:scaling>
        <c:delete val="0"/>
        <c:axPos val="t"/>
        <c:majorGridlines/>
        <c:title>
          <c:tx>
            <c:rich>
              <a:bodyPr/>
              <a:lstStyle/>
              <a:p>
                <a:pPr>
                  <a:defRPr/>
                </a:pPr>
                <a:r>
                  <a:rPr lang="en-US"/>
                  <a:t>CO2e emissions in metric tons</a:t>
                </a:r>
              </a:p>
            </c:rich>
          </c:tx>
          <c:overlay val="0"/>
        </c:title>
        <c:numFmt formatCode="_(* #,##0_);_(* \(#,##0\);_(* &quot;-&quot;??_);_(@_)" sourceLinked="1"/>
        <c:majorTickMark val="none"/>
        <c:minorTickMark val="none"/>
        <c:tickLblPos val="high"/>
        <c:spPr>
          <a:noFill/>
          <a:ln>
            <a:noFill/>
          </a:ln>
        </c:spPr>
        <c:txPr>
          <a:bodyPr rot="0" vert="horz"/>
          <a:lstStyle/>
          <a:p>
            <a:pPr>
              <a:defRPr/>
            </a:pPr>
            <a:endParaRPr lang="en-US"/>
          </a:p>
        </c:txPr>
        <c:crossAx val="124308480"/>
        <c:crosses val="autoZero"/>
        <c:crossBetween val="between"/>
      </c:valAx>
    </c:plotArea>
    <c:legend>
      <c:legendPos val="r"/>
      <c:overlay val="0"/>
    </c:legend>
    <c:plotVisOnly val="1"/>
    <c:dispBlanksAs val="gap"/>
    <c:showDLblsOverMax val="0"/>
  </c:chart>
  <c:spPr>
    <a:solidFill>
      <a:schemeClr val="lt1"/>
    </a:solidFill>
    <a:ln w="25400" cap="rnd" cmpd="sng" algn="ctr">
      <a:solidFill>
        <a:schemeClr val="accent3"/>
      </a:solidFill>
      <a:prstDash val="solid"/>
    </a:ln>
    <a:effectLst/>
  </c:spPr>
  <c:txPr>
    <a:bodyPr/>
    <a:lstStyle/>
    <a:p>
      <a:pPr>
        <a:defRPr>
          <a:solidFill>
            <a:schemeClr val="dk1"/>
          </a:solidFill>
          <a:latin typeface="+mn-lt"/>
          <a:ea typeface="+mn-ea"/>
          <a:cs typeface="+mn-cs"/>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404533429345183E-2"/>
          <c:y val="0.13074131481596296"/>
          <c:w val="0.84584169523541164"/>
          <c:h val="0.81725752784838901"/>
        </c:manualLayout>
      </c:layout>
      <c:pieChart>
        <c:varyColors val="1"/>
        <c:ser>
          <c:idx val="0"/>
          <c:order val="0"/>
          <c:tx>
            <c:strRef>
              <c:f>'Electricity vs nat gas'!$B$24</c:f>
              <c:strCache>
                <c:ptCount val="1"/>
                <c:pt idx="0">
                  <c:v>AMBAG Region</c:v>
                </c:pt>
              </c:strCache>
            </c:strRef>
          </c:tx>
          <c:dPt>
            <c:idx val="3"/>
            <c:bubble3D val="0"/>
            <c:spPr>
              <a:solidFill>
                <a:srgbClr val="67C741"/>
              </a:solidFill>
            </c:spPr>
            <c:extLst>
              <c:ext xmlns:c16="http://schemas.microsoft.com/office/drawing/2014/chart" uri="{C3380CC4-5D6E-409C-BE32-E72D297353CC}">
                <c16:uniqueId val="{00000001-B53A-4DE3-A137-62C2834931C8}"/>
              </c:ext>
            </c:extLst>
          </c:dPt>
          <c:dPt>
            <c:idx val="4"/>
            <c:bubble3D val="0"/>
            <c:extLst>
              <c:ext xmlns:c16="http://schemas.microsoft.com/office/drawing/2014/chart" uri="{C3380CC4-5D6E-409C-BE32-E72D297353CC}">
                <c16:uniqueId val="{00000002-B53A-4DE3-A137-62C2834931C8}"/>
              </c:ext>
            </c:extLst>
          </c:dPt>
          <c:dLbls>
            <c:dLbl>
              <c:idx val="0"/>
              <c:layout>
                <c:manualLayout>
                  <c:x val="-1.337784982759508E-2"/>
                  <c:y val="2.750510352872557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53A-4DE3-A137-62C2834931C8}"/>
                </c:ext>
              </c:extLst>
            </c:dLbl>
            <c:dLbl>
              <c:idx val="1"/>
              <c:layout>
                <c:manualLayout>
                  <c:x val="-0.10333371931449745"/>
                  <c:y val="-6.119252454554280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B53A-4DE3-A137-62C2834931C8}"/>
                </c:ext>
              </c:extLst>
            </c:dLbl>
            <c:dLbl>
              <c:idx val="2"/>
              <c:layout>
                <c:manualLayout>
                  <c:x val="1.7257732503677948E-2"/>
                  <c:y val="2.938222678015137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53A-4DE3-A137-62C2834931C8}"/>
                </c:ext>
              </c:extLst>
            </c:dLbl>
            <c:dLbl>
              <c:idx val="3"/>
              <c:layout>
                <c:manualLayout>
                  <c:x val="-1.6038835164658385E-2"/>
                  <c:y val="0.107134511055875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53A-4DE3-A137-62C2834931C8}"/>
                </c:ext>
              </c:extLst>
            </c:dLbl>
            <c:dLbl>
              <c:idx val="4"/>
              <c:layout>
                <c:manualLayout>
                  <c:x val="9.9688473520249218E-2"/>
                  <c:y val="-1.8066847335140017E-2"/>
                </c:manualLayout>
              </c:layout>
              <c:numFmt formatCode="0.0%" sourceLinked="0"/>
              <c:spPr/>
              <c:txPr>
                <a:bodyPr/>
                <a:lstStyle/>
                <a:p>
                  <a:pPr>
                    <a:defRPr sz="1200"/>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B53A-4DE3-A137-62C2834931C8}"/>
                </c:ext>
              </c:extLst>
            </c:dLbl>
            <c:numFmt formatCode="0%" sourceLinked="0"/>
            <c:spPr>
              <a:noFill/>
              <a:ln>
                <a:noFill/>
              </a:ln>
              <a:effectLst/>
            </c:spPr>
            <c:txPr>
              <a:bodyPr/>
              <a:lstStyle/>
              <a:p>
                <a:pPr>
                  <a:defRPr sz="1200"/>
                </a:pPr>
                <a:endParaRPr lang="en-US"/>
              </a:p>
            </c:txPr>
            <c:dLblPos val="outEnd"/>
            <c:showLegendKey val="0"/>
            <c:showVal val="0"/>
            <c:showCatName val="1"/>
            <c:showSerName val="0"/>
            <c:showPercent val="1"/>
            <c:showBubbleSize val="0"/>
            <c:showLeaderLines val="1"/>
            <c:extLst>
              <c:ext xmlns:c15="http://schemas.microsoft.com/office/drawing/2012/chart" uri="{CE6537A1-D6FC-4f65-9D91-7224C49458BB}"/>
            </c:extLst>
          </c:dLbls>
          <c:cat>
            <c:multiLvlStrRef>
              <c:f>'Electricity vs nat gas'!$C$51:$F$52</c:f>
              <c:multiLvlStrCache>
                <c:ptCount val="4"/>
                <c:lvl>
                  <c:pt idx="0">
                    <c:v>Commercial/Industrial</c:v>
                  </c:pt>
                  <c:pt idx="1">
                    <c:v>Residential</c:v>
                  </c:pt>
                  <c:pt idx="2">
                    <c:v>Residential</c:v>
                  </c:pt>
                  <c:pt idx="3">
                    <c:v>Commercial/Industrial</c:v>
                  </c:pt>
                </c:lvl>
                <c:lvl>
                  <c:pt idx="0">
                    <c:v>Natural Gas Use:</c:v>
                  </c:pt>
                  <c:pt idx="2">
                    <c:v>Electricity Use:</c:v>
                  </c:pt>
                </c:lvl>
              </c:multiLvlStrCache>
            </c:multiLvlStrRef>
          </c:cat>
          <c:val>
            <c:numRef>
              <c:f>'Electricity vs nat gas'!$C$4:$F$4</c:f>
              <c:numCache>
                <c:formatCode>_(* #,##0_);_(* \(#,##0\);_(* "-"??_);_(@_)</c:formatCode>
                <c:ptCount val="4"/>
                <c:pt idx="0">
                  <c:v>7194</c:v>
                </c:pt>
                <c:pt idx="1">
                  <c:v>5073</c:v>
                </c:pt>
                <c:pt idx="2">
                  <c:v>2493</c:v>
                </c:pt>
                <c:pt idx="3">
                  <c:v>2928</c:v>
                </c:pt>
              </c:numCache>
            </c:numRef>
          </c:val>
          <c:extLst>
            <c:ext xmlns:c16="http://schemas.microsoft.com/office/drawing/2014/chart" uri="{C3380CC4-5D6E-409C-BE32-E72D297353CC}">
              <c16:uniqueId val="{00000006-B53A-4DE3-A137-62C2834931C8}"/>
            </c:ext>
          </c:extLst>
        </c:ser>
        <c:dLbls>
          <c:showLegendKey val="0"/>
          <c:showVal val="0"/>
          <c:showCatName val="0"/>
          <c:showSerName val="0"/>
          <c:showPercent val="0"/>
          <c:showBubbleSize val="0"/>
          <c:showLeaderLines val="1"/>
        </c:dLbls>
        <c:firstSliceAng val="0"/>
      </c:pieChart>
    </c:plotArea>
    <c:plotVisOnly val="1"/>
    <c:dispBlanksAs val="gap"/>
    <c:showDLblsOverMax val="0"/>
  </c:chart>
  <c:spPr>
    <a:solidFill>
      <a:schemeClr val="lt1"/>
    </a:solidFill>
    <a:ln w="25400" cap="flat" cmpd="sng" algn="ctr">
      <a:solidFill>
        <a:schemeClr val="accent3"/>
      </a:solidFill>
      <a:prstDash val="solid"/>
    </a:ln>
    <a:effectLst/>
  </c:spPr>
  <c:txPr>
    <a:bodyPr/>
    <a:lstStyle/>
    <a:p>
      <a:pPr>
        <a:defRPr>
          <a:solidFill>
            <a:schemeClr val="dk1"/>
          </a:solidFill>
          <a:latin typeface="+mn-lt"/>
          <a:ea typeface="+mn-ea"/>
          <a:cs typeface="+mn-cs"/>
        </a:defRPr>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0.31515</cdr:x>
      <cdr:y>0.00331</cdr:y>
    </cdr:from>
    <cdr:to>
      <cdr:x>0.66804</cdr:x>
      <cdr:y>0.19228</cdr:y>
    </cdr:to>
    <cdr:sp macro="" textlink="">
      <cdr:nvSpPr>
        <cdr:cNvPr id="2" name="TextBox 1"/>
        <cdr:cNvSpPr txBox="1"/>
      </cdr:nvSpPr>
      <cdr:spPr>
        <a:xfrm xmlns:a="http://schemas.openxmlformats.org/drawingml/2006/main">
          <a:off x="2468445" y="13716"/>
          <a:ext cx="2764007" cy="782758"/>
        </a:xfrm>
        <a:prstGeom xmlns:a="http://schemas.openxmlformats.org/drawingml/2006/main" prst="rect">
          <a:avLst/>
        </a:prstGeom>
      </cdr:spPr>
      <cdr:txBody>
        <a:bodyPr xmlns:a="http://schemas.openxmlformats.org/drawingml/2006/main" vertOverflow="clip" wrap="none" rtlCol="0" anchor="t"/>
        <a:lstStyle xmlns:a="http://schemas.openxmlformats.org/drawingml/2006/main"/>
        <a:p xmlns:a="http://schemas.openxmlformats.org/drawingml/2006/main">
          <a:pPr algn="ctr"/>
          <a:r>
            <a:rPr lang="en-US" sz="1400" dirty="0"/>
            <a:t>64%</a:t>
          </a:r>
          <a:r>
            <a:rPr lang="en-US" sz="1400" baseline="0" dirty="0"/>
            <a:t> of Total Emissions*</a:t>
          </a:r>
          <a:endParaRPr lang="en-US" sz="1400" dirty="0"/>
        </a:p>
      </cdr:txBody>
    </cdr:sp>
  </cdr:relSizeAnchor>
</c:userShapes>
</file>

<file path=ppt/drawings/drawing2.xml><?xml version="1.0" encoding="utf-8"?>
<c:userShapes xmlns:c="http://schemas.openxmlformats.org/drawingml/2006/chart">
  <cdr:relSizeAnchor xmlns:cdr="http://schemas.openxmlformats.org/drawingml/2006/chartDrawing">
    <cdr:from>
      <cdr:x>0.31515</cdr:x>
      <cdr:y>0.00331</cdr:y>
    </cdr:from>
    <cdr:to>
      <cdr:x>0.66804</cdr:x>
      <cdr:y>0.19228</cdr:y>
    </cdr:to>
    <cdr:sp macro="" textlink="">
      <cdr:nvSpPr>
        <cdr:cNvPr id="2" name="TextBox 1"/>
        <cdr:cNvSpPr txBox="1"/>
      </cdr:nvSpPr>
      <cdr:spPr>
        <a:xfrm xmlns:a="http://schemas.openxmlformats.org/drawingml/2006/main">
          <a:off x="2468445" y="13716"/>
          <a:ext cx="2764007" cy="782758"/>
        </a:xfrm>
        <a:prstGeom xmlns:a="http://schemas.openxmlformats.org/drawingml/2006/main" prst="rect">
          <a:avLst/>
        </a:prstGeom>
      </cdr:spPr>
      <cdr:txBody>
        <a:bodyPr xmlns:a="http://schemas.openxmlformats.org/drawingml/2006/main" vertOverflow="clip" wrap="none" rtlCol="0" anchor="t"/>
        <a:lstStyle xmlns:a="http://schemas.openxmlformats.org/drawingml/2006/main"/>
        <a:p xmlns:a="http://schemas.openxmlformats.org/drawingml/2006/main">
          <a:pPr algn="ctr"/>
          <a:r>
            <a:rPr lang="en-US" sz="1400" dirty="0"/>
            <a:t>64%</a:t>
          </a:r>
          <a:r>
            <a:rPr lang="en-US" sz="1400" baseline="0" dirty="0"/>
            <a:t> of Total Emissions*</a:t>
          </a:r>
          <a:endParaRPr lang="en-US" sz="1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17" tIns="47109" rIns="94217" bIns="47109"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17" tIns="47109" rIns="94217" bIns="47109" rtlCol="0"/>
          <a:lstStyle>
            <a:lvl1pPr algn="r">
              <a:defRPr sz="1200"/>
            </a:lvl1pPr>
          </a:lstStyle>
          <a:p>
            <a:fld id="{956D275C-04F0-49EB-87A6-2ED95D87AC2E}" type="datetimeFigureOut">
              <a:rPr lang="en-US" smtClean="0"/>
              <a:pPr/>
              <a:t>8/19/2020</a:t>
            </a:fld>
            <a:endParaRPr lang="en-US"/>
          </a:p>
        </p:txBody>
      </p:sp>
      <p:sp>
        <p:nvSpPr>
          <p:cNvPr id="4" name="Footer Placeholder 3"/>
          <p:cNvSpPr>
            <a:spLocks noGrp="1"/>
          </p:cNvSpPr>
          <p:nvPr>
            <p:ph type="ftr" sz="quarter" idx="2"/>
          </p:nvPr>
        </p:nvSpPr>
        <p:spPr>
          <a:xfrm>
            <a:off x="0" y="8917423"/>
            <a:ext cx="3077739" cy="471053"/>
          </a:xfrm>
          <a:prstGeom prst="rect">
            <a:avLst/>
          </a:prstGeom>
        </p:spPr>
        <p:txBody>
          <a:bodyPr vert="horz" lIns="94217" tIns="47109" rIns="94217" bIns="47109" rtlCol="0" anchor="b"/>
          <a:lstStyle>
            <a:lvl1pPr algn="l">
              <a:defRPr sz="1200"/>
            </a:lvl1pPr>
          </a:lstStyle>
          <a:p>
            <a:r>
              <a:rPr lang="en-US"/>
              <a:t>Carmel-by-the-Sea</a:t>
            </a:r>
          </a:p>
        </p:txBody>
      </p:sp>
      <p:sp>
        <p:nvSpPr>
          <p:cNvPr id="5" name="Slide Number Placeholder 4"/>
          <p:cNvSpPr>
            <a:spLocks noGrp="1"/>
          </p:cNvSpPr>
          <p:nvPr>
            <p:ph type="sldNum" sz="quarter" idx="3"/>
          </p:nvPr>
        </p:nvSpPr>
        <p:spPr>
          <a:xfrm>
            <a:off x="4023092" y="8917423"/>
            <a:ext cx="3077739" cy="471053"/>
          </a:xfrm>
          <a:prstGeom prst="rect">
            <a:avLst/>
          </a:prstGeom>
        </p:spPr>
        <p:txBody>
          <a:bodyPr vert="horz" lIns="94217" tIns="47109" rIns="94217" bIns="47109" rtlCol="0" anchor="b"/>
          <a:lstStyle>
            <a:lvl1pPr algn="r">
              <a:defRPr sz="1200"/>
            </a:lvl1pPr>
          </a:lstStyle>
          <a:p>
            <a:fld id="{626696A7-B537-49CE-89B0-9686A6EA4E5E}" type="slidenum">
              <a:rPr lang="en-US" smtClean="0"/>
              <a:pPr/>
              <a:t>‹#›</a:t>
            </a:fld>
            <a:endParaRPr lang="en-US"/>
          </a:p>
        </p:txBody>
      </p:sp>
    </p:spTree>
    <p:extLst>
      <p:ext uri="{BB962C8B-B14F-4D97-AF65-F5344CB8AC3E}">
        <p14:creationId xmlns:p14="http://schemas.microsoft.com/office/powerpoint/2010/main" val="1590344293"/>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17" tIns="47109" rIns="94217" bIns="47109"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17" tIns="47109" rIns="94217" bIns="47109" rtlCol="0"/>
          <a:lstStyle>
            <a:lvl1pPr algn="r">
              <a:defRPr sz="1200"/>
            </a:lvl1pPr>
          </a:lstStyle>
          <a:p>
            <a:fld id="{E4AD83F8-7E68-48C0-A083-FB204B056E8B}" type="datetimeFigureOut">
              <a:rPr lang="en-US" smtClean="0"/>
              <a:pPr/>
              <a:t>8/19/2020</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17" tIns="47109" rIns="94217" bIns="47109" rtlCol="0" anchor="ctr"/>
          <a:lstStyle/>
          <a:p>
            <a:endParaRPr lang="en-US"/>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17" tIns="47109" rIns="94217" bIns="4710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3"/>
          </a:xfrm>
          <a:prstGeom prst="rect">
            <a:avLst/>
          </a:prstGeom>
        </p:spPr>
        <p:txBody>
          <a:bodyPr vert="horz" lIns="94217" tIns="47109" rIns="94217" bIns="47109" rtlCol="0" anchor="b"/>
          <a:lstStyle>
            <a:lvl1pPr algn="l">
              <a:defRPr sz="1200"/>
            </a:lvl1pPr>
          </a:lstStyle>
          <a:p>
            <a:r>
              <a:rPr lang="en-US"/>
              <a:t>Carmel-by-the-Sea</a:t>
            </a:r>
          </a:p>
        </p:txBody>
      </p:sp>
      <p:sp>
        <p:nvSpPr>
          <p:cNvPr id="7" name="Slide Number Placeholder 6"/>
          <p:cNvSpPr>
            <a:spLocks noGrp="1"/>
          </p:cNvSpPr>
          <p:nvPr>
            <p:ph type="sldNum" sz="quarter" idx="5"/>
          </p:nvPr>
        </p:nvSpPr>
        <p:spPr>
          <a:xfrm>
            <a:off x="4023092" y="8917423"/>
            <a:ext cx="3077739" cy="471053"/>
          </a:xfrm>
          <a:prstGeom prst="rect">
            <a:avLst/>
          </a:prstGeom>
        </p:spPr>
        <p:txBody>
          <a:bodyPr vert="horz" lIns="94217" tIns="47109" rIns="94217" bIns="47109" rtlCol="0" anchor="b"/>
          <a:lstStyle>
            <a:lvl1pPr algn="r">
              <a:defRPr sz="1200"/>
            </a:lvl1pPr>
          </a:lstStyle>
          <a:p>
            <a:fld id="{F8E8860B-7469-4895-BDEA-09031C5D1227}" type="slidenum">
              <a:rPr lang="en-US" smtClean="0"/>
              <a:pPr/>
              <a:t>‹#›</a:t>
            </a:fld>
            <a:endParaRPr lang="en-US"/>
          </a:p>
        </p:txBody>
      </p:sp>
    </p:spTree>
    <p:extLst>
      <p:ext uri="{BB962C8B-B14F-4D97-AF65-F5344CB8AC3E}">
        <p14:creationId xmlns:p14="http://schemas.microsoft.com/office/powerpoint/2010/main" val="1215959401"/>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a:t>Carmel-by-the-Sea</a:t>
            </a:r>
          </a:p>
        </p:txBody>
      </p:sp>
    </p:spTree>
    <p:extLst>
      <p:ext uri="{BB962C8B-B14F-4D97-AF65-F5344CB8AC3E}">
        <p14:creationId xmlns:p14="http://schemas.microsoft.com/office/powerpoint/2010/main" val="1553462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a:t>Carmel-by-the-Sea</a:t>
            </a:r>
          </a:p>
        </p:txBody>
      </p:sp>
    </p:spTree>
    <p:extLst>
      <p:ext uri="{BB962C8B-B14F-4D97-AF65-F5344CB8AC3E}">
        <p14:creationId xmlns:p14="http://schemas.microsoft.com/office/powerpoint/2010/main" val="3022114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a:t>Carmel-by-the-Sea</a:t>
            </a:r>
          </a:p>
        </p:txBody>
      </p:sp>
    </p:spTree>
    <p:extLst>
      <p:ext uri="{BB962C8B-B14F-4D97-AF65-F5344CB8AC3E}">
        <p14:creationId xmlns:p14="http://schemas.microsoft.com/office/powerpoint/2010/main" val="3023158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a:t>Carmel-by-the-Sea</a:t>
            </a:r>
          </a:p>
        </p:txBody>
      </p:sp>
    </p:spTree>
    <p:extLst>
      <p:ext uri="{BB962C8B-B14F-4D97-AF65-F5344CB8AC3E}">
        <p14:creationId xmlns:p14="http://schemas.microsoft.com/office/powerpoint/2010/main" val="3023158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a:t>Carmel-by-the-Sea</a:t>
            </a:r>
          </a:p>
        </p:txBody>
      </p:sp>
    </p:spTree>
    <p:extLst>
      <p:ext uri="{BB962C8B-B14F-4D97-AF65-F5344CB8AC3E}">
        <p14:creationId xmlns:p14="http://schemas.microsoft.com/office/powerpoint/2010/main" val="3023158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a:t>Carmel-by-the-Sea</a:t>
            </a:r>
          </a:p>
        </p:txBody>
      </p:sp>
    </p:spTree>
    <p:extLst>
      <p:ext uri="{BB962C8B-B14F-4D97-AF65-F5344CB8AC3E}">
        <p14:creationId xmlns:p14="http://schemas.microsoft.com/office/powerpoint/2010/main" val="3866872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a:t>Carmel-by-the-Sea</a:t>
            </a:r>
          </a:p>
        </p:txBody>
      </p:sp>
    </p:spTree>
    <p:extLst>
      <p:ext uri="{BB962C8B-B14F-4D97-AF65-F5344CB8AC3E}">
        <p14:creationId xmlns:p14="http://schemas.microsoft.com/office/powerpoint/2010/main" val="3786810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a:t>Carmel-by-the-Sea</a:t>
            </a:r>
          </a:p>
        </p:txBody>
      </p:sp>
    </p:spTree>
    <p:extLst>
      <p:ext uri="{BB962C8B-B14F-4D97-AF65-F5344CB8AC3E}">
        <p14:creationId xmlns:p14="http://schemas.microsoft.com/office/powerpoint/2010/main" val="3023158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a:t>Carmel-by-the-Sea</a:t>
            </a:r>
          </a:p>
        </p:txBody>
      </p:sp>
    </p:spTree>
    <p:extLst>
      <p:ext uri="{BB962C8B-B14F-4D97-AF65-F5344CB8AC3E}">
        <p14:creationId xmlns:p14="http://schemas.microsoft.com/office/powerpoint/2010/main" val="3023158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a:t>Carmel-by-the-Sea</a:t>
            </a:r>
          </a:p>
        </p:txBody>
      </p:sp>
    </p:spTree>
    <p:extLst>
      <p:ext uri="{BB962C8B-B14F-4D97-AF65-F5344CB8AC3E}">
        <p14:creationId xmlns:p14="http://schemas.microsoft.com/office/powerpoint/2010/main" val="1751562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a:t>Carmel-by-the-Sea</a:t>
            </a:r>
          </a:p>
        </p:txBody>
      </p:sp>
    </p:spTree>
    <p:extLst>
      <p:ext uri="{BB962C8B-B14F-4D97-AF65-F5344CB8AC3E}">
        <p14:creationId xmlns:p14="http://schemas.microsoft.com/office/powerpoint/2010/main" val="3023158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a:t>Carmel-by-the-Sea</a:t>
            </a:r>
          </a:p>
        </p:txBody>
      </p:sp>
    </p:spTree>
    <p:extLst>
      <p:ext uri="{BB962C8B-B14F-4D97-AF65-F5344CB8AC3E}">
        <p14:creationId xmlns:p14="http://schemas.microsoft.com/office/powerpoint/2010/main" val="3529361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a:t>Carmel-by-the-Sea</a:t>
            </a:r>
          </a:p>
        </p:txBody>
      </p:sp>
    </p:spTree>
    <p:extLst>
      <p:ext uri="{BB962C8B-B14F-4D97-AF65-F5344CB8AC3E}">
        <p14:creationId xmlns:p14="http://schemas.microsoft.com/office/powerpoint/2010/main" val="37868106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a:t>Carmel-by-the-Sea</a:t>
            </a:r>
          </a:p>
        </p:txBody>
      </p:sp>
    </p:spTree>
    <p:extLst>
      <p:ext uri="{BB962C8B-B14F-4D97-AF65-F5344CB8AC3E}">
        <p14:creationId xmlns:p14="http://schemas.microsoft.com/office/powerpoint/2010/main" val="37868106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a:t>Carmel-by-the-Sea</a:t>
            </a:r>
          </a:p>
        </p:txBody>
      </p:sp>
    </p:spTree>
    <p:extLst>
      <p:ext uri="{BB962C8B-B14F-4D97-AF65-F5344CB8AC3E}">
        <p14:creationId xmlns:p14="http://schemas.microsoft.com/office/powerpoint/2010/main" val="30681724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a:t>Carmel-by-the-Sea</a:t>
            </a:r>
          </a:p>
        </p:txBody>
      </p:sp>
    </p:spTree>
    <p:extLst>
      <p:ext uri="{BB962C8B-B14F-4D97-AF65-F5344CB8AC3E}">
        <p14:creationId xmlns:p14="http://schemas.microsoft.com/office/powerpoint/2010/main" val="37868106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a:t>Carmel-by-the-Sea</a:t>
            </a:r>
          </a:p>
        </p:txBody>
      </p:sp>
    </p:spTree>
    <p:extLst>
      <p:ext uri="{BB962C8B-B14F-4D97-AF65-F5344CB8AC3E}">
        <p14:creationId xmlns:p14="http://schemas.microsoft.com/office/powerpoint/2010/main" val="3786810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a:t>Carmel-by-the-Sea</a:t>
            </a:r>
          </a:p>
        </p:txBody>
      </p:sp>
    </p:spTree>
    <p:extLst>
      <p:ext uri="{BB962C8B-B14F-4D97-AF65-F5344CB8AC3E}">
        <p14:creationId xmlns:p14="http://schemas.microsoft.com/office/powerpoint/2010/main" val="2919085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a:t>Carmel-by-the-Sea</a:t>
            </a:r>
          </a:p>
        </p:txBody>
      </p:sp>
    </p:spTree>
    <p:extLst>
      <p:ext uri="{BB962C8B-B14F-4D97-AF65-F5344CB8AC3E}">
        <p14:creationId xmlns:p14="http://schemas.microsoft.com/office/powerpoint/2010/main" val="2919085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a:t>Carmel-by-the-Sea</a:t>
            </a:r>
          </a:p>
        </p:txBody>
      </p:sp>
    </p:spTree>
    <p:extLst>
      <p:ext uri="{BB962C8B-B14F-4D97-AF65-F5344CB8AC3E}">
        <p14:creationId xmlns:p14="http://schemas.microsoft.com/office/powerpoint/2010/main" val="3521474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a:t>Carmel-by-the-Sea</a:t>
            </a:r>
          </a:p>
        </p:txBody>
      </p:sp>
    </p:spTree>
    <p:extLst>
      <p:ext uri="{BB962C8B-B14F-4D97-AF65-F5344CB8AC3E}">
        <p14:creationId xmlns:p14="http://schemas.microsoft.com/office/powerpoint/2010/main" val="3023158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a:t>Carmel-by-the-Sea</a:t>
            </a:r>
          </a:p>
        </p:txBody>
      </p:sp>
    </p:spTree>
    <p:extLst>
      <p:ext uri="{BB962C8B-B14F-4D97-AF65-F5344CB8AC3E}">
        <p14:creationId xmlns:p14="http://schemas.microsoft.com/office/powerpoint/2010/main" val="2798273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a:t>Carmel-by-the-Sea</a:t>
            </a:r>
          </a:p>
        </p:txBody>
      </p:sp>
    </p:spTree>
    <p:extLst>
      <p:ext uri="{BB962C8B-B14F-4D97-AF65-F5344CB8AC3E}">
        <p14:creationId xmlns:p14="http://schemas.microsoft.com/office/powerpoint/2010/main" val="3911657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a:t>Carmel-by-the-Sea</a:t>
            </a:r>
          </a:p>
        </p:txBody>
      </p:sp>
    </p:spTree>
    <p:extLst>
      <p:ext uri="{BB962C8B-B14F-4D97-AF65-F5344CB8AC3E}">
        <p14:creationId xmlns:p14="http://schemas.microsoft.com/office/powerpoint/2010/main" val="2650546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31C0D7-12F2-4A03-BEBD-49B3364C1FFA}" type="datetime1">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4E516-FF3B-4AEF-978B-6E47C0BA824B}" type="slidenum">
              <a:rPr lang="en-US" smtClean="0"/>
              <a:pPr/>
              <a:t>‹#›</a:t>
            </a:fld>
            <a:endParaRPr lang="en-US"/>
          </a:p>
        </p:txBody>
      </p:sp>
    </p:spTree>
    <p:extLst>
      <p:ext uri="{BB962C8B-B14F-4D97-AF65-F5344CB8AC3E}">
        <p14:creationId xmlns:p14="http://schemas.microsoft.com/office/powerpoint/2010/main" val="1081415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A73615-1B19-4D3D-9D20-3BDD8154168F}" type="datetime1">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4E516-FF3B-4AEF-978B-6E47C0BA824B}" type="slidenum">
              <a:rPr lang="en-US" smtClean="0"/>
              <a:pPr/>
              <a:t>‹#›</a:t>
            </a:fld>
            <a:endParaRPr lang="en-US"/>
          </a:p>
        </p:txBody>
      </p:sp>
    </p:spTree>
    <p:extLst>
      <p:ext uri="{BB962C8B-B14F-4D97-AF65-F5344CB8AC3E}">
        <p14:creationId xmlns:p14="http://schemas.microsoft.com/office/powerpoint/2010/main" val="2826407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C3E4A0-B395-416E-A766-01C1124A84CC}" type="datetime1">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4E516-FF3B-4AEF-978B-6E47C0BA824B}" type="slidenum">
              <a:rPr lang="en-US" smtClean="0"/>
              <a:pPr/>
              <a:t>‹#›</a:t>
            </a:fld>
            <a:endParaRPr lang="en-US"/>
          </a:p>
        </p:txBody>
      </p:sp>
    </p:spTree>
    <p:extLst>
      <p:ext uri="{BB962C8B-B14F-4D97-AF65-F5344CB8AC3E}">
        <p14:creationId xmlns:p14="http://schemas.microsoft.com/office/powerpoint/2010/main" val="2724998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994C0C-2A4B-45D6-9579-E79AACCD0308}" type="datetime1">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4E516-FF3B-4AEF-978B-6E47C0BA824B}" type="slidenum">
              <a:rPr lang="en-US" smtClean="0"/>
              <a:pPr/>
              <a:t>‹#›</a:t>
            </a:fld>
            <a:endParaRPr lang="en-US"/>
          </a:p>
        </p:txBody>
      </p:sp>
    </p:spTree>
    <p:extLst>
      <p:ext uri="{BB962C8B-B14F-4D97-AF65-F5344CB8AC3E}">
        <p14:creationId xmlns:p14="http://schemas.microsoft.com/office/powerpoint/2010/main" val="98171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83C6AF-66D0-45BC-A370-B237840E6D64}" type="datetime1">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4E516-FF3B-4AEF-978B-6E47C0BA824B}" type="slidenum">
              <a:rPr lang="en-US" smtClean="0"/>
              <a:pPr/>
              <a:t>‹#›</a:t>
            </a:fld>
            <a:endParaRPr lang="en-US"/>
          </a:p>
        </p:txBody>
      </p:sp>
    </p:spTree>
    <p:extLst>
      <p:ext uri="{BB962C8B-B14F-4D97-AF65-F5344CB8AC3E}">
        <p14:creationId xmlns:p14="http://schemas.microsoft.com/office/powerpoint/2010/main" val="103839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35935F-2FA7-4400-9297-5CD1B166D908}" type="datetime1">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4E516-FF3B-4AEF-978B-6E47C0BA824B}" type="slidenum">
              <a:rPr lang="en-US" smtClean="0"/>
              <a:pPr/>
              <a:t>‹#›</a:t>
            </a:fld>
            <a:endParaRPr lang="en-US"/>
          </a:p>
        </p:txBody>
      </p:sp>
    </p:spTree>
    <p:extLst>
      <p:ext uri="{BB962C8B-B14F-4D97-AF65-F5344CB8AC3E}">
        <p14:creationId xmlns:p14="http://schemas.microsoft.com/office/powerpoint/2010/main" val="4151481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4EB010-1B2F-4FD9-8DB9-91FB91A2CEA2}" type="datetime1">
              <a:rPr lang="en-US" smtClean="0"/>
              <a:pPr/>
              <a:t>8/19/2020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54E516-FF3B-4AEF-978B-6E47C0BA824B}" type="slidenum">
              <a:rPr lang="en-US" smtClean="0"/>
              <a:pPr/>
              <a:t>‹#›</a:t>
            </a:fld>
            <a:endParaRPr lang="en-US"/>
          </a:p>
        </p:txBody>
      </p:sp>
    </p:spTree>
    <p:extLst>
      <p:ext uri="{BB962C8B-B14F-4D97-AF65-F5344CB8AC3E}">
        <p14:creationId xmlns:p14="http://schemas.microsoft.com/office/powerpoint/2010/main" val="3934333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7926BE-0036-4224-95BB-8A12389C07D2}" type="datetime1">
              <a:rPr lang="en-US" smtClean="0"/>
              <a:pPr/>
              <a:t>8/19/2020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54E516-FF3B-4AEF-978B-6E47C0BA824B}" type="slidenum">
              <a:rPr lang="en-US" smtClean="0"/>
              <a:pPr/>
              <a:t>‹#›</a:t>
            </a:fld>
            <a:endParaRPr lang="en-US"/>
          </a:p>
        </p:txBody>
      </p:sp>
    </p:spTree>
    <p:extLst>
      <p:ext uri="{BB962C8B-B14F-4D97-AF65-F5344CB8AC3E}">
        <p14:creationId xmlns:p14="http://schemas.microsoft.com/office/powerpoint/2010/main" val="2302024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578FC9-7E29-4207-9D9D-71220A4B14C0}" type="datetime1">
              <a:rPr lang="en-US" smtClean="0"/>
              <a:pPr/>
              <a:t>8/19/2020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54E516-FF3B-4AEF-978B-6E47C0BA824B}" type="slidenum">
              <a:rPr lang="en-US" smtClean="0"/>
              <a:pPr/>
              <a:t>‹#›</a:t>
            </a:fld>
            <a:endParaRPr lang="en-US"/>
          </a:p>
        </p:txBody>
      </p:sp>
    </p:spTree>
    <p:extLst>
      <p:ext uri="{BB962C8B-B14F-4D97-AF65-F5344CB8AC3E}">
        <p14:creationId xmlns:p14="http://schemas.microsoft.com/office/powerpoint/2010/main" val="1059074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5A8D3C-D712-488A-BC0B-AD977206D2E0}" type="datetime1">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4E516-FF3B-4AEF-978B-6E47C0BA824B}" type="slidenum">
              <a:rPr lang="en-US" smtClean="0"/>
              <a:pPr/>
              <a:t>‹#›</a:t>
            </a:fld>
            <a:endParaRPr lang="en-US"/>
          </a:p>
        </p:txBody>
      </p:sp>
    </p:spTree>
    <p:extLst>
      <p:ext uri="{BB962C8B-B14F-4D97-AF65-F5344CB8AC3E}">
        <p14:creationId xmlns:p14="http://schemas.microsoft.com/office/powerpoint/2010/main" val="4201900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D0FAE9-FE55-4C0A-8233-86EFEA69B2BF}" type="datetime1">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4E516-FF3B-4AEF-978B-6E47C0BA824B}" type="slidenum">
              <a:rPr lang="en-US" smtClean="0"/>
              <a:pPr/>
              <a:t>‹#›</a:t>
            </a:fld>
            <a:endParaRPr lang="en-US"/>
          </a:p>
        </p:txBody>
      </p:sp>
    </p:spTree>
    <p:extLst>
      <p:ext uri="{BB962C8B-B14F-4D97-AF65-F5344CB8AC3E}">
        <p14:creationId xmlns:p14="http://schemas.microsoft.com/office/powerpoint/2010/main" val="1427070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28D1E2-52B0-4C66-904D-38281D969A56}" type="datetime1">
              <a:rPr lang="en-US" smtClean="0"/>
              <a:pPr/>
              <a:t>8/19/2020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54E516-FF3B-4AEF-978B-6E47C0BA824B}" type="slidenum">
              <a:rPr lang="en-US" smtClean="0"/>
              <a:pPr/>
              <a:t>‹#›</a:t>
            </a:fld>
            <a:endParaRPr lang="en-US"/>
          </a:p>
        </p:txBody>
      </p:sp>
    </p:spTree>
    <p:extLst>
      <p:ext uri="{BB962C8B-B14F-4D97-AF65-F5344CB8AC3E}">
        <p14:creationId xmlns:p14="http://schemas.microsoft.com/office/powerpoint/2010/main" val="283316731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748590"/>
            <a:ext cx="12192000" cy="1483896"/>
          </a:xfrm>
        </p:spPr>
        <p:txBody>
          <a:bodyPr>
            <a:normAutofit/>
          </a:bodyPr>
          <a:lstStyle/>
          <a:p>
            <a:r>
              <a:rPr lang="en-US" sz="4800" dirty="0">
                <a:solidFill>
                  <a:srgbClr val="1F4E79"/>
                </a:solidFill>
                <a:latin typeface="Arial" panose="020B0604020202020204" pitchFamily="34" charset="0"/>
                <a:cs typeface="Arial" panose="020B0604020202020204" pitchFamily="34" charset="0"/>
              </a:rPr>
              <a:t>Warming Up for the </a:t>
            </a:r>
            <a:br>
              <a:rPr lang="en-US" sz="4800" dirty="0">
                <a:solidFill>
                  <a:srgbClr val="1F4E79"/>
                </a:solidFill>
                <a:latin typeface="Arial" panose="020B0604020202020204" pitchFamily="34" charset="0"/>
                <a:cs typeface="Arial" panose="020B0604020202020204" pitchFamily="34" charset="0"/>
              </a:rPr>
            </a:br>
            <a:r>
              <a:rPr lang="en-US" sz="4800" dirty="0">
                <a:solidFill>
                  <a:srgbClr val="1F4E79"/>
                </a:solidFill>
                <a:latin typeface="Arial" panose="020B0604020202020204" pitchFamily="34" charset="0"/>
                <a:cs typeface="Arial" panose="020B0604020202020204" pitchFamily="34" charset="0"/>
              </a:rPr>
              <a:t>Fight Against Climate Change</a:t>
            </a:r>
          </a:p>
        </p:txBody>
      </p:sp>
      <p:sp>
        <p:nvSpPr>
          <p:cNvPr id="3" name="Subtitle 2"/>
          <p:cNvSpPr>
            <a:spLocks noGrp="1"/>
          </p:cNvSpPr>
          <p:nvPr>
            <p:ph type="subTitle" idx="1"/>
          </p:nvPr>
        </p:nvSpPr>
        <p:spPr>
          <a:xfrm>
            <a:off x="1524000" y="4338446"/>
            <a:ext cx="9144000" cy="1655762"/>
          </a:xfrm>
        </p:spPr>
        <p:txBody>
          <a:bodyPr/>
          <a:lstStyle/>
          <a:p>
            <a:endParaRPr lang="en-US" dirty="0">
              <a:solidFill>
                <a:srgbClr val="FFD371"/>
              </a:solidFill>
            </a:endParaRPr>
          </a:p>
          <a:p>
            <a:r>
              <a:rPr lang="en-US" sz="2800" dirty="0">
                <a:latin typeface="Arial" panose="020B0604020202020204" pitchFamily="34" charset="0"/>
                <a:cs typeface="Arial" panose="020B0604020202020204" pitchFamily="34" charset="0"/>
              </a:rPr>
              <a:t>Presentation to &lt;Organization&gt;</a:t>
            </a:r>
          </a:p>
          <a:p>
            <a:r>
              <a:rPr lang="en-US" dirty="0"/>
              <a:t>&lt;Date&gt;</a:t>
            </a:r>
          </a:p>
        </p:txBody>
      </p:sp>
      <p:graphicFrame>
        <p:nvGraphicFramePr>
          <p:cNvPr id="5" name="Table 4"/>
          <p:cNvGraphicFramePr>
            <a:graphicFrameLocks noGrp="1"/>
          </p:cNvGraphicFramePr>
          <p:nvPr>
            <p:extLst>
              <p:ext uri="{D42A27DB-BD31-4B8C-83A1-F6EECF244321}">
                <p14:modId xmlns:p14="http://schemas.microsoft.com/office/powerpoint/2010/main" val="821411705"/>
              </p:ext>
            </p:extLst>
          </p:nvPr>
        </p:nvGraphicFramePr>
        <p:xfrm>
          <a:off x="0" y="-60219"/>
          <a:ext cx="12192000" cy="159318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1593183">
                <a:tc>
                  <a:txBody>
                    <a:bodyPr/>
                    <a:lstStyle/>
                    <a:p>
                      <a:r>
                        <a:rPr lang="en-US" dirty="0"/>
                        <a:t>                         </a:t>
                      </a:r>
                      <a:endParaRPr lang="en-US" sz="3200" dirty="0">
                        <a:solidFill>
                          <a:srgbClr val="FFC137"/>
                        </a:solidFill>
                        <a:latin typeface="Verdana" panose="020B0604030504040204" pitchFamily="34" charset="0"/>
                        <a:ea typeface="Verdana" panose="020B0604030504040204" pitchFamily="34" charset="0"/>
                        <a:cs typeface="Verdana" panose="020B0604030504040204" pitchFamily="34" charset="0"/>
                      </a:endParaRPr>
                    </a:p>
                    <a:p>
                      <a:r>
                        <a:rPr lang="en-US" sz="3200" dirty="0">
                          <a:solidFill>
                            <a:srgbClr val="FFC137"/>
                          </a:solidFill>
                          <a:latin typeface="Verdana" panose="020B0604030504040204" pitchFamily="34" charset="0"/>
                          <a:ea typeface="Verdana" panose="020B0604030504040204" pitchFamily="34" charset="0"/>
                          <a:cs typeface="Verdana" panose="020B0604030504040204" pitchFamily="34" charset="0"/>
                        </a:rPr>
                        <a:t>            </a:t>
                      </a:r>
                      <a:r>
                        <a:rPr lang="en-US" sz="5400" b="0" dirty="0">
                          <a:solidFill>
                            <a:srgbClr val="FFC137"/>
                          </a:solidFill>
                          <a:effectLst/>
                          <a:latin typeface="Arial" panose="020B0604020202020204" pitchFamily="34" charset="0"/>
                          <a:ea typeface="Verdana" panose="020B0604030504040204" pitchFamily="34" charset="0"/>
                          <a:cs typeface="Arial" panose="020B0604020202020204" pitchFamily="34" charset="0"/>
                        </a:rPr>
                        <a:t>CITY</a:t>
                      </a:r>
                      <a:r>
                        <a:rPr lang="en-US" sz="5400" b="0" baseline="0" dirty="0">
                          <a:solidFill>
                            <a:srgbClr val="FFC137"/>
                          </a:solidFill>
                          <a:effectLst/>
                          <a:latin typeface="Arial" panose="020B0604020202020204" pitchFamily="34" charset="0"/>
                          <a:ea typeface="Verdana" panose="020B0604030504040204" pitchFamily="34" charset="0"/>
                          <a:cs typeface="Arial" panose="020B0604020202020204" pitchFamily="34" charset="0"/>
                        </a:rPr>
                        <a:t> OF CARMEL-BY-THE-SEA</a:t>
                      </a:r>
                      <a:endParaRPr lang="en-US" sz="5400" b="0" dirty="0">
                        <a:solidFill>
                          <a:srgbClr val="FFC137"/>
                        </a:solidFill>
                        <a:effectLst/>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val="10000"/>
                  </a:ext>
                </a:extLst>
              </a:tr>
            </a:tbl>
          </a:graphicData>
        </a:graphic>
      </p:graphicFrame>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352" y="127754"/>
            <a:ext cx="1225296" cy="1217235"/>
          </a:xfrm>
          <a:prstGeom prst="rect">
            <a:avLst/>
          </a:prstGeom>
        </p:spPr>
      </p:pic>
      <p:sp>
        <p:nvSpPr>
          <p:cNvPr id="6" name="Title 1">
            <a:extLst>
              <a:ext uri="{FF2B5EF4-FFF2-40B4-BE49-F238E27FC236}">
                <a16:creationId xmlns:a16="http://schemas.microsoft.com/office/drawing/2014/main" id="{57C1082C-CF92-450F-9425-E0725D06C6C9}"/>
              </a:ext>
            </a:extLst>
          </p:cNvPr>
          <p:cNvSpPr txBox="1">
            <a:spLocks/>
          </p:cNvSpPr>
          <p:nvPr/>
        </p:nvSpPr>
        <p:spPr>
          <a:xfrm>
            <a:off x="0" y="3625516"/>
            <a:ext cx="12191999" cy="80210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solidFill>
                  <a:srgbClr val="1F4E79"/>
                </a:solidFill>
                <a:latin typeface="Arial" panose="020B0604020202020204" pitchFamily="34" charset="0"/>
                <a:cs typeface="Arial" panose="020B0604020202020204" pitchFamily="34" charset="0"/>
              </a:rPr>
              <a:t>Committee Members &lt;names&gt;</a:t>
            </a:r>
          </a:p>
        </p:txBody>
      </p:sp>
    </p:spTree>
    <p:extLst>
      <p:ext uri="{BB962C8B-B14F-4D97-AF65-F5344CB8AC3E}">
        <p14:creationId xmlns:p14="http://schemas.microsoft.com/office/powerpoint/2010/main" val="3142769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199" y="1905332"/>
            <a:ext cx="10515599" cy="453668"/>
          </a:xfrm>
        </p:spPr>
        <p:txBody>
          <a:bodyPr>
            <a:normAutofit lnSpcReduction="10000"/>
          </a:bodyPr>
          <a:lstStyle/>
          <a:p>
            <a:pPr marL="0" lvl="1" indent="0">
              <a:spcAft>
                <a:spcPts val="1200"/>
              </a:spcAft>
              <a:buClr>
                <a:srgbClr val="FFC137"/>
              </a:buClr>
              <a:buNone/>
            </a:pPr>
            <a:r>
              <a:rPr lang="en-US" sz="2800" dirty="0">
                <a:solidFill>
                  <a:srgbClr val="1F4E79"/>
                </a:solidFill>
                <a:latin typeface="Arial" panose="020B0604020202020204" pitchFamily="34" charset="0"/>
                <a:cs typeface="Arial" panose="020B0604020202020204" pitchFamily="34" charset="0"/>
              </a:rPr>
              <a:t>Hazards and Assets</a:t>
            </a:r>
          </a:p>
        </p:txBody>
      </p:sp>
      <p:graphicFrame>
        <p:nvGraphicFramePr>
          <p:cNvPr id="4" name="Table 3"/>
          <p:cNvGraphicFramePr>
            <a:graphicFrameLocks noGrp="1"/>
          </p:cNvGraphicFramePr>
          <p:nvPr/>
        </p:nvGraphicFramePr>
        <p:xfrm>
          <a:off x="0" y="-60219"/>
          <a:ext cx="12192000" cy="159318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1593183">
                <a:tc>
                  <a:txBody>
                    <a:bodyPr/>
                    <a:lstStyle/>
                    <a:p>
                      <a:r>
                        <a:rPr lang="en-US" sz="3200" dirty="0">
                          <a:solidFill>
                            <a:srgbClr val="FFC137"/>
                          </a:solidFill>
                          <a:latin typeface="Verdana" panose="020B0604030504040204" pitchFamily="34" charset="0"/>
                          <a:ea typeface="Verdana" panose="020B0604030504040204" pitchFamily="34" charset="0"/>
                          <a:cs typeface="Verdana" panose="020B0604030504040204" pitchFamily="34" charset="0"/>
                        </a:rPr>
                        <a:t>           </a:t>
                      </a:r>
                      <a:r>
                        <a:rPr lang="en-US" sz="5400" b="0" dirty="0">
                          <a:solidFill>
                            <a:srgbClr val="FFC137"/>
                          </a:solidFill>
                          <a:effectLst/>
                          <a:latin typeface="Arial" panose="020B0604020202020204" pitchFamily="34" charset="0"/>
                          <a:ea typeface="Verdana" panose="020B0604030504040204" pitchFamily="34" charset="0"/>
                          <a:cs typeface="Arial" panose="020B0604020202020204" pitchFamily="34" charset="0"/>
                        </a:rPr>
                        <a:t>CITY</a:t>
                      </a:r>
                      <a:r>
                        <a:rPr lang="en-US" sz="5400" b="0" baseline="0" dirty="0">
                          <a:solidFill>
                            <a:srgbClr val="FFC137"/>
                          </a:solidFill>
                          <a:effectLst/>
                          <a:latin typeface="Arial" panose="020B0604020202020204" pitchFamily="34" charset="0"/>
                          <a:ea typeface="Verdana" panose="020B0604030504040204" pitchFamily="34" charset="0"/>
                          <a:cs typeface="Arial" panose="020B0604020202020204" pitchFamily="34" charset="0"/>
                        </a:rPr>
                        <a:t> OF CARMEL-BY-THE-SEA</a:t>
                      </a:r>
                      <a:endParaRPr lang="en-US" sz="16600" b="0" dirty="0">
                        <a:solidFill>
                          <a:srgbClr val="FFC137"/>
                        </a:solidFill>
                        <a:latin typeface="Arial" panose="020B0604020202020204" pitchFamily="34" charset="0"/>
                        <a:cs typeface="Arial" panose="020B0604020202020204" pitchFamily="34" charset="0"/>
                      </a:endParaRPr>
                    </a:p>
                  </a:txBody>
                  <a:tcPr anchor="ctr">
                    <a:solidFill>
                      <a:schemeClr val="accent1">
                        <a:lumMod val="50000"/>
                      </a:schemeClr>
                    </a:solidFill>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352" y="127754"/>
            <a:ext cx="1225296" cy="1217235"/>
          </a:xfrm>
          <a:prstGeom prst="rect">
            <a:avLst/>
          </a:prstGeom>
        </p:spPr>
      </p:pic>
      <p:graphicFrame>
        <p:nvGraphicFramePr>
          <p:cNvPr id="8" name="Table 7">
            <a:extLst>
              <a:ext uri="{FF2B5EF4-FFF2-40B4-BE49-F238E27FC236}">
                <a16:creationId xmlns:a16="http://schemas.microsoft.com/office/drawing/2014/main" id="{29D2FB84-81BA-4FDD-8AE6-D8B7BB3361F4}"/>
              </a:ext>
            </a:extLst>
          </p:cNvPr>
          <p:cNvGraphicFramePr>
            <a:graphicFrameLocks noGrp="1"/>
          </p:cNvGraphicFramePr>
          <p:nvPr/>
        </p:nvGraphicFramePr>
        <p:xfrm>
          <a:off x="2421831" y="2488613"/>
          <a:ext cx="6833721" cy="4001578"/>
        </p:xfrm>
        <a:graphic>
          <a:graphicData uri="http://schemas.openxmlformats.org/drawingml/2006/table">
            <a:tbl>
              <a:tblPr>
                <a:tableStyleId>{5C22544A-7EE6-4342-B048-85BDC9FD1C3A}</a:tableStyleId>
              </a:tblPr>
              <a:tblGrid>
                <a:gridCol w="2155603">
                  <a:extLst>
                    <a:ext uri="{9D8B030D-6E8A-4147-A177-3AD203B41FA5}">
                      <a16:colId xmlns:a16="http://schemas.microsoft.com/office/drawing/2014/main" val="3335342205"/>
                    </a:ext>
                  </a:extLst>
                </a:gridCol>
                <a:gridCol w="951676">
                  <a:extLst>
                    <a:ext uri="{9D8B030D-6E8A-4147-A177-3AD203B41FA5}">
                      <a16:colId xmlns:a16="http://schemas.microsoft.com/office/drawing/2014/main" val="1074642318"/>
                    </a:ext>
                  </a:extLst>
                </a:gridCol>
                <a:gridCol w="951676">
                  <a:extLst>
                    <a:ext uri="{9D8B030D-6E8A-4147-A177-3AD203B41FA5}">
                      <a16:colId xmlns:a16="http://schemas.microsoft.com/office/drawing/2014/main" val="3621971177"/>
                    </a:ext>
                  </a:extLst>
                </a:gridCol>
                <a:gridCol w="951676">
                  <a:extLst>
                    <a:ext uri="{9D8B030D-6E8A-4147-A177-3AD203B41FA5}">
                      <a16:colId xmlns:a16="http://schemas.microsoft.com/office/drawing/2014/main" val="1566182747"/>
                    </a:ext>
                  </a:extLst>
                </a:gridCol>
                <a:gridCol w="951676">
                  <a:extLst>
                    <a:ext uri="{9D8B030D-6E8A-4147-A177-3AD203B41FA5}">
                      <a16:colId xmlns:a16="http://schemas.microsoft.com/office/drawing/2014/main" val="2101575974"/>
                    </a:ext>
                  </a:extLst>
                </a:gridCol>
                <a:gridCol w="871414">
                  <a:extLst>
                    <a:ext uri="{9D8B030D-6E8A-4147-A177-3AD203B41FA5}">
                      <a16:colId xmlns:a16="http://schemas.microsoft.com/office/drawing/2014/main" val="983919016"/>
                    </a:ext>
                  </a:extLst>
                </a:gridCol>
              </a:tblGrid>
              <a:tr h="159145">
                <a:tc rowSpan="2">
                  <a:txBody>
                    <a:bodyPr/>
                    <a:lstStyle/>
                    <a:p>
                      <a:pPr algn="ctr" fontAlgn="b"/>
                      <a:r>
                        <a:rPr lang="en-US" sz="1000" u="none" strike="noStrike" dirty="0">
                          <a:effectLst/>
                        </a:rPr>
                        <a:t>Priority Assets at Risk</a:t>
                      </a:r>
                      <a:endParaRPr lang="en-US" sz="1000" b="1" i="0" u="none" strike="noStrike" dirty="0">
                        <a:solidFill>
                          <a:srgbClr val="000000"/>
                        </a:solidFill>
                        <a:effectLst/>
                        <a:latin typeface="Calibri" panose="020F0502020204030204" pitchFamily="34" charset="0"/>
                      </a:endParaRPr>
                    </a:p>
                  </a:txBody>
                  <a:tcPr marL="4914" marR="4914" marT="4914" marB="0" anchor="b"/>
                </a:tc>
                <a:tc gridSpan="5">
                  <a:txBody>
                    <a:bodyPr/>
                    <a:lstStyle/>
                    <a:p>
                      <a:pPr algn="ctr" fontAlgn="b"/>
                      <a:r>
                        <a:rPr lang="en-US" sz="1000" u="none" strike="noStrike">
                          <a:effectLst/>
                        </a:rPr>
                        <a:t>Priority Hazards</a:t>
                      </a:r>
                      <a:endParaRPr lang="en-US" sz="1000" b="1" i="0" u="none" strike="noStrike">
                        <a:solidFill>
                          <a:srgbClr val="000000"/>
                        </a:solidFill>
                        <a:effectLst/>
                        <a:latin typeface="Calibri" panose="020F0502020204030204" pitchFamily="34" charset="0"/>
                      </a:endParaRPr>
                    </a:p>
                  </a:txBody>
                  <a:tcPr marL="4914" marR="4914" marT="4914"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38272269"/>
                  </a:ext>
                </a:extLst>
              </a:tr>
              <a:tr h="476891">
                <a:tc vMerge="1">
                  <a:txBody>
                    <a:bodyPr/>
                    <a:lstStyle/>
                    <a:p>
                      <a:endParaRPr lang="en-US"/>
                    </a:p>
                  </a:txBody>
                  <a:tcPr/>
                </a:tc>
                <a:tc>
                  <a:txBody>
                    <a:bodyPr/>
                    <a:lstStyle/>
                    <a:p>
                      <a:pPr algn="ctr" fontAlgn="b"/>
                      <a:r>
                        <a:rPr lang="en-US" sz="1000" u="none" strike="noStrike">
                          <a:effectLst/>
                        </a:rPr>
                        <a:t>Sea Level Rise</a:t>
                      </a:r>
                      <a:endParaRPr lang="en-US" sz="1000" b="1"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Wildfires</a:t>
                      </a:r>
                      <a:endParaRPr lang="en-US" sz="1000" b="1"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Stronger Storms &amp; Higher Windspeeds</a:t>
                      </a:r>
                      <a:endParaRPr lang="en-US" sz="1000" b="1"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More Variable Rainfall</a:t>
                      </a:r>
                      <a:endParaRPr lang="en-US" sz="1000" b="1"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Increased Temperature</a:t>
                      </a:r>
                      <a:endParaRPr lang="en-US" sz="1000" b="1" i="0" u="none" strike="noStrike">
                        <a:solidFill>
                          <a:srgbClr val="000000"/>
                        </a:solidFill>
                        <a:effectLst/>
                        <a:latin typeface="Calibri" panose="020F0502020204030204" pitchFamily="34" charset="0"/>
                      </a:endParaRPr>
                    </a:p>
                  </a:txBody>
                  <a:tcPr marL="4914" marR="4914" marT="4914" marB="0" anchor="b"/>
                </a:tc>
                <a:extLst>
                  <a:ext uri="{0D108BD9-81ED-4DB2-BD59-A6C34878D82A}">
                    <a16:rowId xmlns:a16="http://schemas.microsoft.com/office/drawing/2014/main" val="1010556095"/>
                  </a:ext>
                </a:extLst>
              </a:tr>
              <a:tr h="159145">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14" marR="4914" marT="4914" marB="0" anchor="b"/>
                </a:tc>
                <a:extLst>
                  <a:ext uri="{0D108BD9-81ED-4DB2-BD59-A6C34878D82A}">
                    <a16:rowId xmlns:a16="http://schemas.microsoft.com/office/drawing/2014/main" val="3401209158"/>
                  </a:ext>
                </a:extLst>
              </a:tr>
              <a:tr h="159145">
                <a:tc>
                  <a:txBody>
                    <a:bodyPr/>
                    <a:lstStyle/>
                    <a:p>
                      <a:pPr algn="l" fontAlgn="b"/>
                      <a:r>
                        <a:rPr lang="en-US" sz="1000" b="1" u="none" strike="noStrike" dirty="0">
                          <a:effectLst/>
                        </a:rPr>
                        <a:t>Natural Assets</a:t>
                      </a:r>
                      <a:endParaRPr lang="en-US" sz="1000" b="1" i="0" u="none" strike="noStrike" dirty="0">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14" marR="4914" marT="4914" marB="0" anchor="b"/>
                </a:tc>
                <a:extLst>
                  <a:ext uri="{0D108BD9-81ED-4DB2-BD59-A6C34878D82A}">
                    <a16:rowId xmlns:a16="http://schemas.microsoft.com/office/drawing/2014/main" val="191041811"/>
                  </a:ext>
                </a:extLst>
              </a:tr>
              <a:tr h="159145">
                <a:tc>
                  <a:txBody>
                    <a:bodyPr/>
                    <a:lstStyle/>
                    <a:p>
                      <a:pPr algn="l" fontAlgn="b"/>
                      <a:r>
                        <a:rPr lang="en-US" sz="1000" u="none" strike="noStrike">
                          <a:effectLst/>
                        </a:rPr>
                        <a:t>Mission Trail Nature Preserve</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4914" marR="4914" marT="4914" marB="0" anchor="b"/>
                </a:tc>
                <a:extLst>
                  <a:ext uri="{0D108BD9-81ED-4DB2-BD59-A6C34878D82A}">
                    <a16:rowId xmlns:a16="http://schemas.microsoft.com/office/drawing/2014/main" val="1293745436"/>
                  </a:ext>
                </a:extLst>
              </a:tr>
              <a:tr h="159145">
                <a:tc>
                  <a:txBody>
                    <a:bodyPr/>
                    <a:lstStyle/>
                    <a:p>
                      <a:pPr algn="l" fontAlgn="b"/>
                      <a:r>
                        <a:rPr lang="en-US" sz="1000" u="none" strike="noStrike">
                          <a:effectLst/>
                        </a:rPr>
                        <a:t>North Dunes</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4914" marR="4914" marT="4914" marB="0" anchor="b"/>
                </a:tc>
                <a:extLst>
                  <a:ext uri="{0D108BD9-81ED-4DB2-BD59-A6C34878D82A}">
                    <a16:rowId xmlns:a16="http://schemas.microsoft.com/office/drawing/2014/main" val="702685160"/>
                  </a:ext>
                </a:extLst>
              </a:tr>
              <a:tr h="159145">
                <a:tc>
                  <a:txBody>
                    <a:bodyPr/>
                    <a:lstStyle/>
                    <a:p>
                      <a:pPr algn="l" fontAlgn="b"/>
                      <a:r>
                        <a:rPr lang="en-US" sz="1000" u="none" strike="noStrike">
                          <a:effectLst/>
                        </a:rPr>
                        <a:t>Urban Forest</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4914" marR="4914" marT="4914" marB="0" anchor="b"/>
                </a:tc>
                <a:extLst>
                  <a:ext uri="{0D108BD9-81ED-4DB2-BD59-A6C34878D82A}">
                    <a16:rowId xmlns:a16="http://schemas.microsoft.com/office/drawing/2014/main" val="1110691047"/>
                  </a:ext>
                </a:extLst>
              </a:tr>
              <a:tr h="159145">
                <a:tc>
                  <a:txBody>
                    <a:bodyPr/>
                    <a:lstStyle/>
                    <a:p>
                      <a:pPr algn="l" fontAlgn="b"/>
                      <a:r>
                        <a:rPr lang="en-US" sz="1000" u="none" strike="noStrike">
                          <a:effectLst/>
                        </a:rPr>
                        <a:t>Marine Sanctuary</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4914" marR="4914" marT="4914" marB="0" anchor="b"/>
                </a:tc>
                <a:extLst>
                  <a:ext uri="{0D108BD9-81ED-4DB2-BD59-A6C34878D82A}">
                    <a16:rowId xmlns:a16="http://schemas.microsoft.com/office/drawing/2014/main" val="3451210492"/>
                  </a:ext>
                </a:extLst>
              </a:tr>
              <a:tr h="159145">
                <a:tc>
                  <a:txBody>
                    <a:bodyPr/>
                    <a:lstStyle/>
                    <a:p>
                      <a:pPr algn="l" fontAlgn="b"/>
                      <a:r>
                        <a:rPr lang="en-US" sz="1000" u="none" strike="noStrike">
                          <a:effectLst/>
                        </a:rPr>
                        <a:t>Carmel Beach</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14" marR="4914" marT="4914" marB="0" anchor="b"/>
                </a:tc>
                <a:extLst>
                  <a:ext uri="{0D108BD9-81ED-4DB2-BD59-A6C34878D82A}">
                    <a16:rowId xmlns:a16="http://schemas.microsoft.com/office/drawing/2014/main" val="754728166"/>
                  </a:ext>
                </a:extLst>
              </a:tr>
              <a:tr h="159145">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14" marR="4914" marT="4914" marB="0" anchor="b"/>
                </a:tc>
                <a:extLst>
                  <a:ext uri="{0D108BD9-81ED-4DB2-BD59-A6C34878D82A}">
                    <a16:rowId xmlns:a16="http://schemas.microsoft.com/office/drawing/2014/main" val="3931929505"/>
                  </a:ext>
                </a:extLst>
              </a:tr>
              <a:tr h="159145">
                <a:tc>
                  <a:txBody>
                    <a:bodyPr/>
                    <a:lstStyle/>
                    <a:p>
                      <a:pPr algn="l" fontAlgn="b"/>
                      <a:r>
                        <a:rPr lang="en-US" sz="1000" b="1" u="none" strike="noStrike" dirty="0">
                          <a:effectLst/>
                        </a:rPr>
                        <a:t>Community</a:t>
                      </a:r>
                      <a:endParaRPr lang="en-US" sz="1000" b="1" i="0" u="none" strike="noStrike" dirty="0">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14" marR="4914" marT="4914" marB="0" anchor="b"/>
                </a:tc>
                <a:extLst>
                  <a:ext uri="{0D108BD9-81ED-4DB2-BD59-A6C34878D82A}">
                    <a16:rowId xmlns:a16="http://schemas.microsoft.com/office/drawing/2014/main" val="1355922464"/>
                  </a:ext>
                </a:extLst>
              </a:tr>
              <a:tr h="159145">
                <a:tc>
                  <a:txBody>
                    <a:bodyPr/>
                    <a:lstStyle/>
                    <a:p>
                      <a:pPr algn="l" fontAlgn="b"/>
                      <a:r>
                        <a:rPr lang="en-US" sz="1000" u="none" strike="noStrike">
                          <a:effectLst/>
                        </a:rPr>
                        <a:t>Persons with disabilities</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4914" marR="4914" marT="4914" marB="0" anchor="b"/>
                </a:tc>
                <a:extLst>
                  <a:ext uri="{0D108BD9-81ED-4DB2-BD59-A6C34878D82A}">
                    <a16:rowId xmlns:a16="http://schemas.microsoft.com/office/drawing/2014/main" val="381845525"/>
                  </a:ext>
                </a:extLst>
              </a:tr>
              <a:tr h="159145">
                <a:tc>
                  <a:txBody>
                    <a:bodyPr/>
                    <a:lstStyle/>
                    <a:p>
                      <a:pPr algn="l" fontAlgn="b"/>
                      <a:r>
                        <a:rPr lang="en-US" sz="1000" u="none" strike="noStrike">
                          <a:effectLst/>
                        </a:rPr>
                        <a:t>Elderly Population</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4914" marR="4914" marT="4914" marB="0" anchor="b"/>
                </a:tc>
                <a:extLst>
                  <a:ext uri="{0D108BD9-81ED-4DB2-BD59-A6C34878D82A}">
                    <a16:rowId xmlns:a16="http://schemas.microsoft.com/office/drawing/2014/main" val="4200842082"/>
                  </a:ext>
                </a:extLst>
              </a:tr>
              <a:tr h="159145">
                <a:tc>
                  <a:txBody>
                    <a:bodyPr/>
                    <a:lstStyle/>
                    <a:p>
                      <a:pPr algn="l" fontAlgn="b"/>
                      <a:r>
                        <a:rPr lang="en-US" sz="1000" u="none" strike="noStrike">
                          <a:effectLst/>
                        </a:rPr>
                        <a:t>Visitors</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14" marR="4914" marT="4914" marB="0" anchor="b"/>
                </a:tc>
                <a:extLst>
                  <a:ext uri="{0D108BD9-81ED-4DB2-BD59-A6C34878D82A}">
                    <a16:rowId xmlns:a16="http://schemas.microsoft.com/office/drawing/2014/main" val="4101140002"/>
                  </a:ext>
                </a:extLst>
              </a:tr>
              <a:tr h="159145">
                <a:tc>
                  <a:txBody>
                    <a:bodyPr/>
                    <a:lstStyle/>
                    <a:p>
                      <a:pPr algn="l" fontAlgn="b"/>
                      <a:r>
                        <a:rPr lang="en-US" sz="1000" u="none" strike="noStrike">
                          <a:effectLst/>
                        </a:rPr>
                        <a:t>Local Businesses</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4914" marR="4914" marT="4914" marB="0" anchor="b"/>
                </a:tc>
                <a:extLst>
                  <a:ext uri="{0D108BD9-81ED-4DB2-BD59-A6C34878D82A}">
                    <a16:rowId xmlns:a16="http://schemas.microsoft.com/office/drawing/2014/main" val="3123834724"/>
                  </a:ext>
                </a:extLst>
              </a:tr>
              <a:tr h="159145">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14" marR="4914" marT="4914" marB="0" anchor="b"/>
                </a:tc>
                <a:extLst>
                  <a:ext uri="{0D108BD9-81ED-4DB2-BD59-A6C34878D82A}">
                    <a16:rowId xmlns:a16="http://schemas.microsoft.com/office/drawing/2014/main" val="3251096724"/>
                  </a:ext>
                </a:extLst>
              </a:tr>
              <a:tr h="159145">
                <a:tc>
                  <a:txBody>
                    <a:bodyPr/>
                    <a:lstStyle/>
                    <a:p>
                      <a:pPr algn="l" fontAlgn="b"/>
                      <a:r>
                        <a:rPr lang="en-US" sz="1000" b="1" u="none" strike="noStrike" dirty="0">
                          <a:effectLst/>
                        </a:rPr>
                        <a:t>Utilities</a:t>
                      </a:r>
                      <a:endParaRPr lang="en-US" sz="1000" b="1" i="0" u="none" strike="noStrike" dirty="0">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14" marR="4914" marT="4914" marB="0" anchor="b"/>
                </a:tc>
                <a:extLst>
                  <a:ext uri="{0D108BD9-81ED-4DB2-BD59-A6C34878D82A}">
                    <a16:rowId xmlns:a16="http://schemas.microsoft.com/office/drawing/2014/main" val="1503579048"/>
                  </a:ext>
                </a:extLst>
              </a:tr>
              <a:tr h="159145">
                <a:tc>
                  <a:txBody>
                    <a:bodyPr/>
                    <a:lstStyle/>
                    <a:p>
                      <a:pPr algn="l" fontAlgn="b"/>
                      <a:r>
                        <a:rPr lang="en-US" sz="1000" u="none" strike="noStrike">
                          <a:effectLst/>
                        </a:rPr>
                        <a:t>Water Supply (Drought Tolerance)</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4914" marR="4914" marT="4914" marB="0" anchor="b"/>
                </a:tc>
                <a:extLst>
                  <a:ext uri="{0D108BD9-81ED-4DB2-BD59-A6C34878D82A}">
                    <a16:rowId xmlns:a16="http://schemas.microsoft.com/office/drawing/2014/main" val="1693572027"/>
                  </a:ext>
                </a:extLst>
              </a:tr>
              <a:tr h="341787">
                <a:tc>
                  <a:txBody>
                    <a:bodyPr/>
                    <a:lstStyle/>
                    <a:p>
                      <a:pPr algn="l" fontAlgn="b"/>
                      <a:r>
                        <a:rPr lang="en-US" sz="1000" u="none" strike="noStrike">
                          <a:effectLst/>
                        </a:rPr>
                        <a:t>Electrical Energy Transmission (Electric Vehicles, safety power shutoffs, outages)</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dirty="0">
                          <a:effectLst/>
                        </a:rPr>
                        <a:t>X</a:t>
                      </a:r>
                      <a:endParaRPr lang="en-US" sz="1000" b="0" i="0" u="none" strike="noStrike" dirty="0">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4914" marR="4914" marT="4914" marB="0" anchor="b"/>
                </a:tc>
                <a:extLst>
                  <a:ext uri="{0D108BD9-81ED-4DB2-BD59-A6C34878D82A}">
                    <a16:rowId xmlns:a16="http://schemas.microsoft.com/office/drawing/2014/main" val="748232028"/>
                  </a:ext>
                </a:extLst>
              </a:tr>
              <a:tr h="159145">
                <a:tc>
                  <a:txBody>
                    <a:bodyPr/>
                    <a:lstStyle/>
                    <a:p>
                      <a:pPr algn="l" fontAlgn="b"/>
                      <a:r>
                        <a:rPr lang="en-US" sz="1000" u="none" strike="noStrike">
                          <a:effectLst/>
                        </a:rPr>
                        <a:t>Sanitary Sewer System</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14" marR="4914" marT="4914" marB="0" anchor="b"/>
                </a:tc>
                <a:extLst>
                  <a:ext uri="{0D108BD9-81ED-4DB2-BD59-A6C34878D82A}">
                    <a16:rowId xmlns:a16="http://schemas.microsoft.com/office/drawing/2014/main" val="1991869430"/>
                  </a:ext>
                </a:extLst>
              </a:tr>
              <a:tr h="159145">
                <a:tc>
                  <a:txBody>
                    <a:bodyPr/>
                    <a:lstStyle/>
                    <a:p>
                      <a:pPr algn="l" fontAlgn="b"/>
                      <a:r>
                        <a:rPr lang="en-US" sz="1000" u="none" strike="noStrike">
                          <a:effectLst/>
                        </a:rPr>
                        <a:t>PG&amp;E underground infrastructure</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14" marR="4914" marT="4914" marB="0" anchor="b"/>
                </a:tc>
                <a:extLst>
                  <a:ext uri="{0D108BD9-81ED-4DB2-BD59-A6C34878D82A}">
                    <a16:rowId xmlns:a16="http://schemas.microsoft.com/office/drawing/2014/main" val="2384132917"/>
                  </a:ext>
                </a:extLst>
              </a:tr>
              <a:tr h="159145">
                <a:tc>
                  <a:txBody>
                    <a:bodyPr/>
                    <a:lstStyle/>
                    <a:p>
                      <a:pPr algn="l" fontAlgn="b"/>
                      <a:r>
                        <a:rPr lang="en-US" sz="1000" u="none" strike="noStrike">
                          <a:effectLst/>
                        </a:rPr>
                        <a:t>Storm drainage system</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4914" marR="4914" marT="4914"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4914" marR="4914" marT="4914" marB="0" anchor="b"/>
                </a:tc>
                <a:extLst>
                  <a:ext uri="{0D108BD9-81ED-4DB2-BD59-A6C34878D82A}">
                    <a16:rowId xmlns:a16="http://schemas.microsoft.com/office/drawing/2014/main" val="1851684108"/>
                  </a:ext>
                </a:extLst>
              </a:tr>
            </a:tbl>
          </a:graphicData>
        </a:graphic>
      </p:graphicFrame>
      <p:sp>
        <p:nvSpPr>
          <p:cNvPr id="7" name="Rectangle 6">
            <a:extLst>
              <a:ext uri="{FF2B5EF4-FFF2-40B4-BE49-F238E27FC236}">
                <a16:creationId xmlns:a16="http://schemas.microsoft.com/office/drawing/2014/main" id="{BFD0DA43-0F3F-43FF-83C2-48EDF7B5A1AC}"/>
              </a:ext>
            </a:extLst>
          </p:cNvPr>
          <p:cNvSpPr/>
          <p:nvPr/>
        </p:nvSpPr>
        <p:spPr>
          <a:xfrm>
            <a:off x="2421831" y="4073827"/>
            <a:ext cx="3110219" cy="1690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C0C5A8BB-36BE-4479-B5CC-A5B3F308770C}"/>
              </a:ext>
            </a:extLst>
          </p:cNvPr>
          <p:cNvSpPr/>
          <p:nvPr/>
        </p:nvSpPr>
        <p:spPr>
          <a:xfrm>
            <a:off x="2421831" y="3754742"/>
            <a:ext cx="6833721" cy="169049"/>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F0ED0C6-DF24-4945-B8A7-1072736B0AF4}"/>
              </a:ext>
            </a:extLst>
          </p:cNvPr>
          <p:cNvSpPr/>
          <p:nvPr/>
        </p:nvSpPr>
        <p:spPr>
          <a:xfrm>
            <a:off x="2421831" y="2502247"/>
            <a:ext cx="2157853" cy="3987944"/>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99B982B-F4D1-4CB2-AFE1-34B8D984C63A}"/>
              </a:ext>
            </a:extLst>
          </p:cNvPr>
          <p:cNvSpPr/>
          <p:nvPr/>
        </p:nvSpPr>
        <p:spPr>
          <a:xfrm>
            <a:off x="2421831" y="5505598"/>
            <a:ext cx="6833721" cy="169049"/>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E331D52-4279-4D24-8FC6-0D7377BAE7D6}"/>
              </a:ext>
            </a:extLst>
          </p:cNvPr>
          <p:cNvSpPr/>
          <p:nvPr/>
        </p:nvSpPr>
        <p:spPr>
          <a:xfrm>
            <a:off x="2421831" y="6008174"/>
            <a:ext cx="6833721" cy="169049"/>
          </a:xfrm>
          <a:prstGeom prst="rect">
            <a:avLst/>
          </a:prstGeom>
          <a:no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2F7B432-D59F-4C3C-A249-5F54FA378DFE}"/>
              </a:ext>
            </a:extLst>
          </p:cNvPr>
          <p:cNvSpPr/>
          <p:nvPr/>
        </p:nvSpPr>
        <p:spPr>
          <a:xfrm>
            <a:off x="2424393" y="3589975"/>
            <a:ext cx="4058136" cy="16904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812025A-D12F-4FCD-AFD2-9F5594EF317C}"/>
              </a:ext>
            </a:extLst>
          </p:cNvPr>
          <p:cNvSpPr/>
          <p:nvPr/>
        </p:nvSpPr>
        <p:spPr>
          <a:xfrm>
            <a:off x="4579684" y="2502247"/>
            <a:ext cx="4675868" cy="612524"/>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4994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5"/>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9" grpId="0" animBg="1"/>
      <p:bldP spid="10" grpId="0" animBg="1"/>
      <p:bldP spid="10" grpId="1" animBg="1"/>
      <p:bldP spid="12" grpId="0" animBg="1"/>
      <p:bldP spid="13" grpId="0" animBg="1"/>
      <p:bldP spid="14" grpId="0" animBg="1"/>
      <p:bldP spid="15" grpId="0" animBg="1"/>
      <p:bldP spid="1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199" y="1905332"/>
            <a:ext cx="10515599" cy="453668"/>
          </a:xfrm>
        </p:spPr>
        <p:txBody>
          <a:bodyPr>
            <a:normAutofit lnSpcReduction="10000"/>
          </a:bodyPr>
          <a:lstStyle/>
          <a:p>
            <a:pPr marL="0" lvl="1" indent="0">
              <a:spcAft>
                <a:spcPts val="1200"/>
              </a:spcAft>
              <a:buClr>
                <a:srgbClr val="FFC137"/>
              </a:buClr>
              <a:buNone/>
            </a:pPr>
            <a:r>
              <a:rPr lang="en-US" sz="2800" dirty="0">
                <a:solidFill>
                  <a:srgbClr val="1F4E79"/>
                </a:solidFill>
                <a:latin typeface="Arial" panose="020B0604020202020204" pitchFamily="34" charset="0"/>
                <a:cs typeface="Arial" panose="020B0604020202020204" pitchFamily="34" charset="0"/>
              </a:rPr>
              <a:t>Hazards and Assets</a:t>
            </a:r>
          </a:p>
        </p:txBody>
      </p:sp>
      <p:graphicFrame>
        <p:nvGraphicFramePr>
          <p:cNvPr id="4" name="Table 3"/>
          <p:cNvGraphicFramePr>
            <a:graphicFrameLocks noGrp="1"/>
          </p:cNvGraphicFramePr>
          <p:nvPr/>
        </p:nvGraphicFramePr>
        <p:xfrm>
          <a:off x="0" y="-60219"/>
          <a:ext cx="12192000" cy="159318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1593183">
                <a:tc>
                  <a:txBody>
                    <a:bodyPr/>
                    <a:lstStyle/>
                    <a:p>
                      <a:r>
                        <a:rPr lang="en-US" sz="3200" dirty="0">
                          <a:solidFill>
                            <a:srgbClr val="FFC137"/>
                          </a:solidFill>
                          <a:latin typeface="Verdana" panose="020B0604030504040204" pitchFamily="34" charset="0"/>
                          <a:ea typeface="Verdana" panose="020B0604030504040204" pitchFamily="34" charset="0"/>
                          <a:cs typeface="Verdana" panose="020B0604030504040204" pitchFamily="34" charset="0"/>
                        </a:rPr>
                        <a:t>           </a:t>
                      </a:r>
                      <a:r>
                        <a:rPr lang="en-US" sz="5400" b="0" dirty="0">
                          <a:solidFill>
                            <a:srgbClr val="FFC137"/>
                          </a:solidFill>
                          <a:effectLst/>
                          <a:latin typeface="Arial" panose="020B0604020202020204" pitchFamily="34" charset="0"/>
                          <a:ea typeface="Verdana" panose="020B0604030504040204" pitchFamily="34" charset="0"/>
                          <a:cs typeface="Arial" panose="020B0604020202020204" pitchFamily="34" charset="0"/>
                        </a:rPr>
                        <a:t>CITY</a:t>
                      </a:r>
                      <a:r>
                        <a:rPr lang="en-US" sz="5400" b="0" baseline="0" dirty="0">
                          <a:solidFill>
                            <a:srgbClr val="FFC137"/>
                          </a:solidFill>
                          <a:effectLst/>
                          <a:latin typeface="Arial" panose="020B0604020202020204" pitchFamily="34" charset="0"/>
                          <a:ea typeface="Verdana" panose="020B0604030504040204" pitchFamily="34" charset="0"/>
                          <a:cs typeface="Arial" panose="020B0604020202020204" pitchFamily="34" charset="0"/>
                        </a:rPr>
                        <a:t> OF CARMEL-BY-THE-SEA</a:t>
                      </a:r>
                      <a:endParaRPr lang="en-US" sz="16600" b="0" dirty="0">
                        <a:solidFill>
                          <a:srgbClr val="FFC137"/>
                        </a:solidFill>
                        <a:latin typeface="Arial" panose="020B0604020202020204" pitchFamily="34" charset="0"/>
                        <a:cs typeface="Arial" panose="020B0604020202020204" pitchFamily="34" charset="0"/>
                      </a:endParaRPr>
                    </a:p>
                  </a:txBody>
                  <a:tcPr anchor="ctr">
                    <a:solidFill>
                      <a:schemeClr val="accent1">
                        <a:lumMod val="50000"/>
                      </a:schemeClr>
                    </a:solidFill>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352" y="127754"/>
            <a:ext cx="1225296" cy="1217235"/>
          </a:xfrm>
          <a:prstGeom prst="rect">
            <a:avLst/>
          </a:prstGeom>
        </p:spPr>
      </p:pic>
      <p:graphicFrame>
        <p:nvGraphicFramePr>
          <p:cNvPr id="6" name="Table 5">
            <a:extLst>
              <a:ext uri="{FF2B5EF4-FFF2-40B4-BE49-F238E27FC236}">
                <a16:creationId xmlns:a16="http://schemas.microsoft.com/office/drawing/2014/main" id="{426A2990-F1EE-46F1-B01D-D5EF81CFC151}"/>
              </a:ext>
            </a:extLst>
          </p:cNvPr>
          <p:cNvGraphicFramePr>
            <a:graphicFrameLocks noGrp="1"/>
          </p:cNvGraphicFramePr>
          <p:nvPr>
            <p:extLst>
              <p:ext uri="{D42A27DB-BD31-4B8C-83A1-F6EECF244321}">
                <p14:modId xmlns:p14="http://schemas.microsoft.com/office/powerpoint/2010/main" val="3923795725"/>
              </p:ext>
            </p:extLst>
          </p:nvPr>
        </p:nvGraphicFramePr>
        <p:xfrm>
          <a:off x="2311398" y="2601595"/>
          <a:ext cx="7569200" cy="3891280"/>
        </p:xfrm>
        <a:graphic>
          <a:graphicData uri="http://schemas.openxmlformats.org/drawingml/2006/table">
            <a:tbl>
              <a:tblPr>
                <a:tableStyleId>{5C22544A-7EE6-4342-B048-85BDC9FD1C3A}</a:tableStyleId>
              </a:tblPr>
              <a:tblGrid>
                <a:gridCol w="2387600">
                  <a:extLst>
                    <a:ext uri="{9D8B030D-6E8A-4147-A177-3AD203B41FA5}">
                      <a16:colId xmlns:a16="http://schemas.microsoft.com/office/drawing/2014/main" val="4136009907"/>
                    </a:ext>
                  </a:extLst>
                </a:gridCol>
                <a:gridCol w="1054100">
                  <a:extLst>
                    <a:ext uri="{9D8B030D-6E8A-4147-A177-3AD203B41FA5}">
                      <a16:colId xmlns:a16="http://schemas.microsoft.com/office/drawing/2014/main" val="3497946861"/>
                    </a:ext>
                  </a:extLst>
                </a:gridCol>
                <a:gridCol w="1054100">
                  <a:extLst>
                    <a:ext uri="{9D8B030D-6E8A-4147-A177-3AD203B41FA5}">
                      <a16:colId xmlns:a16="http://schemas.microsoft.com/office/drawing/2014/main" val="1578980887"/>
                    </a:ext>
                  </a:extLst>
                </a:gridCol>
                <a:gridCol w="1054100">
                  <a:extLst>
                    <a:ext uri="{9D8B030D-6E8A-4147-A177-3AD203B41FA5}">
                      <a16:colId xmlns:a16="http://schemas.microsoft.com/office/drawing/2014/main" val="3977387679"/>
                    </a:ext>
                  </a:extLst>
                </a:gridCol>
                <a:gridCol w="1054100">
                  <a:extLst>
                    <a:ext uri="{9D8B030D-6E8A-4147-A177-3AD203B41FA5}">
                      <a16:colId xmlns:a16="http://schemas.microsoft.com/office/drawing/2014/main" val="2351189299"/>
                    </a:ext>
                  </a:extLst>
                </a:gridCol>
                <a:gridCol w="965200">
                  <a:extLst>
                    <a:ext uri="{9D8B030D-6E8A-4147-A177-3AD203B41FA5}">
                      <a16:colId xmlns:a16="http://schemas.microsoft.com/office/drawing/2014/main" val="1367958315"/>
                    </a:ext>
                  </a:extLst>
                </a:gridCol>
              </a:tblGrid>
              <a:tr h="185420">
                <a:tc rowSpan="2">
                  <a:txBody>
                    <a:bodyPr/>
                    <a:lstStyle/>
                    <a:p>
                      <a:pPr algn="ctr" fontAlgn="b"/>
                      <a:r>
                        <a:rPr lang="en-US" sz="1100" u="none" strike="noStrike">
                          <a:effectLst/>
                        </a:rPr>
                        <a:t>Priority Assets at Risk</a:t>
                      </a:r>
                      <a:endParaRPr lang="en-US" sz="1100" b="1" i="0" u="none" strike="noStrike">
                        <a:solidFill>
                          <a:srgbClr val="000000"/>
                        </a:solidFill>
                        <a:effectLst/>
                        <a:latin typeface="Calibri" panose="020F0502020204030204" pitchFamily="34" charset="0"/>
                      </a:endParaRPr>
                    </a:p>
                  </a:txBody>
                  <a:tcPr marL="5443" marR="5443" marT="5443" marB="0" anchor="b"/>
                </a:tc>
                <a:tc gridSpan="5">
                  <a:txBody>
                    <a:bodyPr/>
                    <a:lstStyle/>
                    <a:p>
                      <a:pPr algn="ctr" fontAlgn="b"/>
                      <a:r>
                        <a:rPr lang="en-US" sz="1100" u="none" strike="noStrike">
                          <a:effectLst/>
                        </a:rPr>
                        <a:t>Priority Hazards</a:t>
                      </a:r>
                      <a:endParaRPr lang="en-US" sz="1100" b="1" i="0" u="none" strike="noStrike">
                        <a:solidFill>
                          <a:srgbClr val="000000"/>
                        </a:solidFill>
                        <a:effectLst/>
                        <a:latin typeface="Calibri" panose="020F0502020204030204" pitchFamily="34" charset="0"/>
                      </a:endParaRPr>
                    </a:p>
                  </a:txBody>
                  <a:tcPr marL="5443" marR="5443" marT="5443"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63985022"/>
                  </a:ext>
                </a:extLst>
              </a:tr>
              <a:tr h="555625">
                <a:tc vMerge="1">
                  <a:txBody>
                    <a:bodyPr/>
                    <a:lstStyle/>
                    <a:p>
                      <a:endParaRPr lang="en-US"/>
                    </a:p>
                  </a:txBody>
                  <a:tcPr/>
                </a:tc>
                <a:tc>
                  <a:txBody>
                    <a:bodyPr/>
                    <a:lstStyle/>
                    <a:p>
                      <a:pPr algn="ctr" fontAlgn="b"/>
                      <a:r>
                        <a:rPr lang="en-US" sz="1100" u="none" strike="noStrike">
                          <a:effectLst/>
                        </a:rPr>
                        <a:t>Sea Level Rise</a:t>
                      </a:r>
                      <a:endParaRPr lang="en-US" sz="1100" b="1"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Wildfires</a:t>
                      </a:r>
                      <a:endParaRPr lang="en-US" sz="1100" b="1"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Stronger Storms &amp; Higher Windspeeds</a:t>
                      </a:r>
                      <a:endParaRPr lang="en-US" sz="1100" b="1"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More Variable Rainfall</a:t>
                      </a:r>
                      <a:endParaRPr lang="en-US" sz="1100" b="1"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Increased Temperature</a:t>
                      </a:r>
                      <a:endParaRPr lang="en-US" sz="1100" b="1" i="0" u="none" strike="noStrike">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3499826506"/>
                  </a:ext>
                </a:extLst>
              </a:tr>
              <a:tr h="185420">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2241874439"/>
                  </a:ext>
                </a:extLst>
              </a:tr>
              <a:tr h="185420">
                <a:tc>
                  <a:txBody>
                    <a:bodyPr/>
                    <a:lstStyle/>
                    <a:p>
                      <a:pPr algn="l" fontAlgn="b"/>
                      <a:r>
                        <a:rPr lang="en-US" sz="1100" b="1" u="none" strike="noStrike" dirty="0">
                          <a:effectLst/>
                        </a:rPr>
                        <a:t>Regional Infrastructure</a:t>
                      </a:r>
                      <a:endParaRPr lang="en-US" sz="1100" b="1"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614014428"/>
                  </a:ext>
                </a:extLst>
              </a:tr>
              <a:tr h="185420">
                <a:tc>
                  <a:txBody>
                    <a:bodyPr/>
                    <a:lstStyle/>
                    <a:p>
                      <a:pPr algn="l" fontAlgn="b"/>
                      <a:r>
                        <a:rPr lang="en-US" sz="1100" u="none" strike="noStrike">
                          <a:effectLst/>
                        </a:rPr>
                        <a:t>Wastewater Treatment Facility</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293858264"/>
                  </a:ext>
                </a:extLst>
              </a:tr>
              <a:tr h="185420">
                <a:tc>
                  <a:txBody>
                    <a:bodyPr/>
                    <a:lstStyle/>
                    <a:p>
                      <a:pPr algn="l" fontAlgn="b"/>
                      <a:r>
                        <a:rPr lang="en-US" sz="1100" u="none" strike="noStrike">
                          <a:effectLst/>
                        </a:rPr>
                        <a:t>Transportation Infrastructure</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3584997105"/>
                  </a:ext>
                </a:extLst>
              </a:tr>
              <a:tr h="370205">
                <a:tc>
                  <a:txBody>
                    <a:bodyPr/>
                    <a:lstStyle/>
                    <a:p>
                      <a:pPr algn="l" fontAlgn="b"/>
                      <a:r>
                        <a:rPr lang="en-US" sz="1100" u="none" strike="noStrike" dirty="0">
                          <a:effectLst/>
                        </a:rPr>
                        <a:t>Hospital and emergency medical care facilities</a:t>
                      </a:r>
                      <a:endParaRPr lang="en-US" sz="11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3541840876"/>
                  </a:ext>
                </a:extLst>
              </a:tr>
              <a:tr h="185420">
                <a:tc>
                  <a:txBody>
                    <a:bodyPr/>
                    <a:lstStyle/>
                    <a:p>
                      <a:pPr algn="l" fontAlgn="b"/>
                      <a:r>
                        <a:rPr lang="en-US" sz="1100" u="none" strike="noStrike">
                          <a:effectLst/>
                        </a:rPr>
                        <a:t>Landfill &amp; Waste Management</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674516212"/>
                  </a:ext>
                </a:extLst>
              </a:tr>
              <a:tr h="185420">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3550604512"/>
                  </a:ext>
                </a:extLst>
              </a:tr>
              <a:tr h="185420">
                <a:tc>
                  <a:txBody>
                    <a:bodyPr/>
                    <a:lstStyle/>
                    <a:p>
                      <a:pPr algn="l" fontAlgn="b"/>
                      <a:r>
                        <a:rPr lang="en-US" sz="1100" b="1" u="none" strike="noStrike" dirty="0">
                          <a:effectLst/>
                        </a:rPr>
                        <a:t>Local Infrastructure</a:t>
                      </a:r>
                      <a:endParaRPr lang="en-US" sz="1100" b="1"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3684567352"/>
                  </a:ext>
                </a:extLst>
              </a:tr>
              <a:tr h="370205">
                <a:tc>
                  <a:txBody>
                    <a:bodyPr/>
                    <a:lstStyle/>
                    <a:p>
                      <a:pPr algn="l" fontAlgn="b"/>
                      <a:r>
                        <a:rPr lang="en-US" sz="1100" u="none" strike="noStrike">
                          <a:effectLst/>
                        </a:rPr>
                        <a:t>Scenic coastal trail, public restrooms and beach access infrastructure</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3172183711"/>
                  </a:ext>
                </a:extLst>
              </a:tr>
              <a:tr h="185420">
                <a:tc>
                  <a:txBody>
                    <a:bodyPr/>
                    <a:lstStyle/>
                    <a:p>
                      <a:pPr algn="l" fontAlgn="b"/>
                      <a:r>
                        <a:rPr lang="en-US" sz="1100" u="none" strike="noStrike">
                          <a:effectLst/>
                        </a:rPr>
                        <a:t>Coastal roadways and parking</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684057152"/>
                  </a:ext>
                </a:extLst>
              </a:tr>
              <a:tr h="185420">
                <a:tc>
                  <a:txBody>
                    <a:bodyPr/>
                    <a:lstStyle/>
                    <a:p>
                      <a:pPr algn="l" fontAlgn="b"/>
                      <a:r>
                        <a:rPr lang="en-US" sz="1100" u="none" strike="noStrike">
                          <a:effectLst/>
                        </a:rPr>
                        <a:t>Seawalls and revetments</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124526339"/>
                  </a:ext>
                </a:extLst>
              </a:tr>
              <a:tr h="185420">
                <a:tc>
                  <a:txBody>
                    <a:bodyPr/>
                    <a:lstStyle/>
                    <a:p>
                      <a:pPr algn="l" fontAlgn="b"/>
                      <a:r>
                        <a:rPr lang="en-US" sz="1100" u="none" strike="noStrike">
                          <a:effectLst/>
                        </a:rPr>
                        <a:t>Other city streets</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559172611"/>
                  </a:ext>
                </a:extLst>
              </a:tr>
              <a:tr h="185420">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520259800"/>
                  </a:ext>
                </a:extLst>
              </a:tr>
              <a:tr h="370205">
                <a:tc>
                  <a:txBody>
                    <a:bodyPr/>
                    <a:lstStyle/>
                    <a:p>
                      <a:pPr algn="l" fontAlgn="b"/>
                      <a:r>
                        <a:rPr lang="en-US" sz="1100" u="none" strike="noStrike">
                          <a:effectLst/>
                        </a:rPr>
                        <a:t>Private property (including many second homes)</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dirty="0">
                          <a:effectLst/>
                        </a:rPr>
                        <a:t>X</a:t>
                      </a:r>
                      <a:endParaRPr lang="en-US" sz="1100" b="0" i="0" u="none" strike="noStrike" dirty="0">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2212836063"/>
                  </a:ext>
                </a:extLst>
              </a:tr>
            </a:tbl>
          </a:graphicData>
        </a:graphic>
      </p:graphicFrame>
      <p:sp>
        <p:nvSpPr>
          <p:cNvPr id="7" name="Rectangle 6">
            <a:extLst>
              <a:ext uri="{FF2B5EF4-FFF2-40B4-BE49-F238E27FC236}">
                <a16:creationId xmlns:a16="http://schemas.microsoft.com/office/drawing/2014/main" id="{4A5F3B82-AA35-4C8C-9A2E-2B27E912F4C6}"/>
              </a:ext>
            </a:extLst>
          </p:cNvPr>
          <p:cNvSpPr/>
          <p:nvPr/>
        </p:nvSpPr>
        <p:spPr>
          <a:xfrm>
            <a:off x="2311398" y="3709149"/>
            <a:ext cx="7569200" cy="18908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C04659E-7F79-4DA8-9FD3-AD8E87AF9470}"/>
              </a:ext>
            </a:extLst>
          </p:cNvPr>
          <p:cNvSpPr/>
          <p:nvPr/>
        </p:nvSpPr>
        <p:spPr>
          <a:xfrm>
            <a:off x="2311398" y="5016996"/>
            <a:ext cx="7569200" cy="371682"/>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79D8CB4-2695-4389-A080-5A30EC6DD50D}"/>
              </a:ext>
            </a:extLst>
          </p:cNvPr>
          <p:cNvSpPr/>
          <p:nvPr/>
        </p:nvSpPr>
        <p:spPr>
          <a:xfrm>
            <a:off x="2311398" y="5568431"/>
            <a:ext cx="7569200" cy="190196"/>
          </a:xfrm>
          <a:prstGeom prst="rect">
            <a:avLst/>
          </a:prstGeom>
          <a:no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2583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710210"/>
            <a:ext cx="10515599" cy="4787463"/>
          </a:xfrm>
        </p:spPr>
        <p:txBody>
          <a:bodyPr>
            <a:normAutofit/>
          </a:bodyPr>
          <a:lstStyle/>
          <a:p>
            <a:pPr marL="0" lvl="1" indent="0">
              <a:spcAft>
                <a:spcPts val="1200"/>
              </a:spcAft>
              <a:buClr>
                <a:srgbClr val="FFC137"/>
              </a:buClr>
              <a:buNone/>
            </a:pPr>
            <a:r>
              <a:rPr lang="en-US" sz="2800" dirty="0">
                <a:solidFill>
                  <a:srgbClr val="1F4E79"/>
                </a:solidFill>
                <a:latin typeface="Arial" panose="020B0604020202020204" pitchFamily="34" charset="0"/>
                <a:cs typeface="Arial" panose="020B0604020202020204" pitchFamily="34" charset="0"/>
              </a:rPr>
              <a:t>Carmel Greenhouse Gas Inventories</a:t>
            </a:r>
            <a:endParaRPr lang="en-US" sz="2400" dirty="0">
              <a:solidFill>
                <a:srgbClr val="1F4E79"/>
              </a:solidFill>
              <a:latin typeface="Arial" panose="020B0604020202020204" pitchFamily="34" charset="0"/>
              <a:cs typeface="Arial" panose="020B0604020202020204" pitchFamily="34" charset="0"/>
            </a:endParaRPr>
          </a:p>
          <a:p>
            <a:pPr marL="0" lvl="1" indent="0" algn="ctr">
              <a:spcAft>
                <a:spcPts val="1200"/>
              </a:spcAft>
              <a:buClr>
                <a:srgbClr val="FFC137"/>
              </a:buClr>
              <a:buNone/>
            </a:pPr>
            <a:endParaRPr lang="en-US" sz="2800" dirty="0">
              <a:solidFill>
                <a:srgbClr val="1F4E79"/>
              </a:solidFill>
              <a:latin typeface="Arial" panose="020B0604020202020204" pitchFamily="34" charset="0"/>
              <a:cs typeface="Arial" panose="020B0604020202020204" pitchFamily="34" charset="0"/>
            </a:endParaRPr>
          </a:p>
          <a:p>
            <a:pPr marL="457200" lvl="1" indent="-457200" algn="ctr">
              <a:spcAft>
                <a:spcPts val="1200"/>
              </a:spcAft>
              <a:buClr>
                <a:srgbClr val="FFC137"/>
              </a:buClr>
            </a:pPr>
            <a:endParaRPr lang="en-US" sz="2800" dirty="0">
              <a:solidFill>
                <a:srgbClr val="1F4E79"/>
              </a:solidFill>
              <a:latin typeface="Arial" panose="020B0604020202020204" pitchFamily="34" charset="0"/>
              <a:cs typeface="Arial" panose="020B0604020202020204" pitchFamily="34" charset="0"/>
            </a:endParaRPr>
          </a:p>
          <a:p>
            <a:pPr marL="0" indent="0" algn="ctr">
              <a:buClr>
                <a:srgbClr val="FFC137"/>
              </a:buClr>
              <a:buNone/>
            </a:pPr>
            <a:endParaRPr lang="en-US" dirty="0">
              <a:solidFill>
                <a:srgbClr val="1F4E79"/>
              </a:solidFill>
              <a:latin typeface="Arial" panose="020B0604020202020204" pitchFamily="34" charset="0"/>
              <a:cs typeface="Arial" panose="020B0604020202020204" pitchFamily="34" charset="0"/>
            </a:endParaRPr>
          </a:p>
          <a:p>
            <a:pPr algn="ctr">
              <a:spcAft>
                <a:spcPts val="1200"/>
              </a:spcAft>
              <a:buClr>
                <a:srgbClr val="FFC137"/>
              </a:buClr>
            </a:pPr>
            <a:endParaRPr lang="en-US" dirty="0">
              <a:solidFill>
                <a:srgbClr val="1F4E79"/>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nvGraphicFramePr>
        <p:xfrm>
          <a:off x="0" y="-60219"/>
          <a:ext cx="12192000" cy="159318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1593183">
                <a:tc>
                  <a:txBody>
                    <a:bodyPr/>
                    <a:lstStyle/>
                    <a:p>
                      <a:r>
                        <a:rPr lang="en-US" sz="3200" dirty="0">
                          <a:solidFill>
                            <a:srgbClr val="FFC137"/>
                          </a:solidFill>
                          <a:latin typeface="Verdana" panose="020B0604030504040204" pitchFamily="34" charset="0"/>
                          <a:ea typeface="Verdana" panose="020B0604030504040204" pitchFamily="34" charset="0"/>
                          <a:cs typeface="Verdana" panose="020B0604030504040204" pitchFamily="34" charset="0"/>
                        </a:rPr>
                        <a:t>           </a:t>
                      </a:r>
                      <a:r>
                        <a:rPr lang="en-US" sz="5400" b="0" dirty="0">
                          <a:solidFill>
                            <a:srgbClr val="FFC137"/>
                          </a:solidFill>
                          <a:effectLst/>
                          <a:latin typeface="Arial" panose="020B0604020202020204" pitchFamily="34" charset="0"/>
                          <a:ea typeface="Verdana" panose="020B0604030504040204" pitchFamily="34" charset="0"/>
                          <a:cs typeface="Arial" panose="020B0604020202020204" pitchFamily="34" charset="0"/>
                        </a:rPr>
                        <a:t>CITY</a:t>
                      </a:r>
                      <a:r>
                        <a:rPr lang="en-US" sz="5400" b="0" baseline="0" dirty="0">
                          <a:solidFill>
                            <a:srgbClr val="FFC137"/>
                          </a:solidFill>
                          <a:effectLst/>
                          <a:latin typeface="Arial" panose="020B0604020202020204" pitchFamily="34" charset="0"/>
                          <a:ea typeface="Verdana" panose="020B0604030504040204" pitchFamily="34" charset="0"/>
                          <a:cs typeface="Arial" panose="020B0604020202020204" pitchFamily="34" charset="0"/>
                        </a:rPr>
                        <a:t> OF CARMEL-BY-THE-SEA</a:t>
                      </a:r>
                      <a:endParaRPr lang="en-US" sz="16600" b="0" dirty="0">
                        <a:solidFill>
                          <a:srgbClr val="FFC137"/>
                        </a:solidFill>
                        <a:latin typeface="Arial" panose="020B0604020202020204" pitchFamily="34" charset="0"/>
                        <a:cs typeface="Arial" panose="020B0604020202020204" pitchFamily="34" charset="0"/>
                      </a:endParaRPr>
                    </a:p>
                  </a:txBody>
                  <a:tcPr anchor="ctr">
                    <a:solidFill>
                      <a:schemeClr val="accent1">
                        <a:lumMod val="50000"/>
                      </a:schemeClr>
                    </a:solidFill>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352" y="127754"/>
            <a:ext cx="1225296" cy="1217235"/>
          </a:xfrm>
          <a:prstGeom prst="rect">
            <a:avLst/>
          </a:prstGeom>
        </p:spPr>
      </p:pic>
      <p:sp>
        <p:nvSpPr>
          <p:cNvPr id="6" name="Title 1">
            <a:extLst>
              <a:ext uri="{FF2B5EF4-FFF2-40B4-BE49-F238E27FC236}">
                <a16:creationId xmlns:a16="http://schemas.microsoft.com/office/drawing/2014/main" id="{649757AF-8BC2-490A-9B94-831BB6BFAD2A}"/>
              </a:ext>
            </a:extLst>
          </p:cNvPr>
          <p:cNvSpPr txBox="1">
            <a:spLocks/>
          </p:cNvSpPr>
          <p:nvPr/>
        </p:nvSpPr>
        <p:spPr>
          <a:xfrm>
            <a:off x="1513936" y="25879"/>
            <a:ext cx="8382000"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b="1" dirty="0">
              <a:solidFill>
                <a:srgbClr val="0085A9"/>
              </a:solidFill>
            </a:endParaRPr>
          </a:p>
        </p:txBody>
      </p:sp>
      <p:graphicFrame>
        <p:nvGraphicFramePr>
          <p:cNvPr id="7" name="Table 6">
            <a:extLst>
              <a:ext uri="{FF2B5EF4-FFF2-40B4-BE49-F238E27FC236}">
                <a16:creationId xmlns:a16="http://schemas.microsoft.com/office/drawing/2014/main" id="{5B42E90B-7DB5-42F0-9ACB-012104851AE8}"/>
              </a:ext>
            </a:extLst>
          </p:cNvPr>
          <p:cNvGraphicFramePr>
            <a:graphicFrameLocks noGrp="1"/>
          </p:cNvGraphicFramePr>
          <p:nvPr>
            <p:extLst>
              <p:ext uri="{D42A27DB-BD31-4B8C-83A1-F6EECF244321}">
                <p14:modId xmlns:p14="http://schemas.microsoft.com/office/powerpoint/2010/main" val="1939949007"/>
              </p:ext>
            </p:extLst>
          </p:nvPr>
        </p:nvGraphicFramePr>
        <p:xfrm>
          <a:off x="2266790" y="5230907"/>
          <a:ext cx="7848600" cy="1247460"/>
        </p:xfrm>
        <a:graphic>
          <a:graphicData uri="http://schemas.openxmlformats.org/drawingml/2006/table">
            <a:tbl>
              <a:tblPr/>
              <a:tblGrid>
                <a:gridCol w="24384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tblGrid>
              <a:tr h="381000">
                <a:tc>
                  <a:txBody>
                    <a:bodyPr/>
                    <a:lstStyle/>
                    <a:p>
                      <a:pPr algn="ctr" fontAlgn="t"/>
                      <a:r>
                        <a:rPr lang="en-US" sz="1100" b="1" i="0" u="none" strike="noStrike" dirty="0">
                          <a:solidFill>
                            <a:srgbClr val="2F2B20"/>
                          </a:solidFill>
                          <a:effectLst/>
                          <a:latin typeface="+mn-lt"/>
                        </a:rPr>
                        <a:t>Community Emissions by Sector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7BBE1"/>
                    </a:solidFill>
                  </a:tcPr>
                </a:tc>
                <a:tc>
                  <a:txBody>
                    <a:bodyPr/>
                    <a:lstStyle/>
                    <a:p>
                      <a:pPr algn="ctr" fontAlgn="t"/>
                      <a:r>
                        <a:rPr lang="en-US" sz="1100" b="0" i="0" u="none" strike="noStrike" dirty="0">
                          <a:solidFill>
                            <a:srgbClr val="2F2B20"/>
                          </a:solidFill>
                          <a:effectLst/>
                          <a:latin typeface="+mn-lt"/>
                        </a:rPr>
                        <a:t>Residential</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7BBE1"/>
                    </a:solidFill>
                  </a:tcPr>
                </a:tc>
                <a:tc>
                  <a:txBody>
                    <a:bodyPr/>
                    <a:lstStyle/>
                    <a:p>
                      <a:pPr algn="ctr" fontAlgn="t"/>
                      <a:r>
                        <a:rPr lang="en-US" sz="1100" b="0" i="0" u="none" strike="noStrike" dirty="0">
                          <a:solidFill>
                            <a:srgbClr val="2F2B20"/>
                          </a:solidFill>
                          <a:effectLst/>
                          <a:latin typeface="+mn-lt"/>
                        </a:rPr>
                        <a:t>Commercial</a:t>
                      </a:r>
                      <a:br>
                        <a:rPr lang="en-US" sz="1100" b="0" i="0" u="none" strike="noStrike" dirty="0">
                          <a:solidFill>
                            <a:srgbClr val="2F2B20"/>
                          </a:solidFill>
                          <a:effectLst/>
                          <a:latin typeface="+mn-lt"/>
                        </a:rPr>
                      </a:br>
                      <a:r>
                        <a:rPr lang="en-US" sz="1100" b="0" i="0" u="none" strike="noStrike" dirty="0">
                          <a:solidFill>
                            <a:srgbClr val="2F2B20"/>
                          </a:solidFill>
                          <a:effectLst/>
                          <a:latin typeface="+mn-lt"/>
                        </a:rPr>
                        <a:t>/ Industrial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7BBE1"/>
                    </a:solidFill>
                  </a:tcPr>
                </a:tc>
                <a:tc>
                  <a:txBody>
                    <a:bodyPr/>
                    <a:lstStyle/>
                    <a:p>
                      <a:pPr algn="ctr" fontAlgn="t"/>
                      <a:r>
                        <a:rPr lang="en-US" sz="1100" b="0" i="0" u="none" strike="noStrike" dirty="0">
                          <a:solidFill>
                            <a:srgbClr val="2F2B20"/>
                          </a:solidFill>
                          <a:effectLst/>
                          <a:latin typeface="+mn-lt"/>
                        </a:rPr>
                        <a:t>Transportation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7BBE1"/>
                    </a:solidFill>
                  </a:tcPr>
                </a:tc>
                <a:tc>
                  <a:txBody>
                    <a:bodyPr/>
                    <a:lstStyle/>
                    <a:p>
                      <a:pPr algn="ctr" fontAlgn="t"/>
                      <a:r>
                        <a:rPr lang="en-US" sz="1100" b="0" i="0" u="none" strike="noStrike" dirty="0">
                          <a:solidFill>
                            <a:srgbClr val="2F2B20"/>
                          </a:solidFill>
                          <a:effectLst/>
                          <a:latin typeface="+mn-lt"/>
                        </a:rPr>
                        <a:t>Solid Waste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7BBE1"/>
                    </a:solidFill>
                  </a:tcPr>
                </a:tc>
                <a:tc>
                  <a:txBody>
                    <a:bodyPr/>
                    <a:lstStyle/>
                    <a:p>
                      <a:pPr algn="ctr" fontAlgn="t"/>
                      <a:r>
                        <a:rPr lang="en-US" sz="1100" b="0" i="0" u="none" strike="noStrike" dirty="0">
                          <a:solidFill>
                            <a:srgbClr val="2F2B20"/>
                          </a:solidFill>
                          <a:effectLst/>
                          <a:latin typeface="+mn-lt"/>
                        </a:rPr>
                        <a:t>Wastewater</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7BBE1"/>
                    </a:solidFill>
                  </a:tcPr>
                </a:tc>
                <a:tc>
                  <a:txBody>
                    <a:bodyPr/>
                    <a:lstStyle/>
                    <a:p>
                      <a:pPr algn="ctr" fontAlgn="t"/>
                      <a:r>
                        <a:rPr lang="en-US" sz="1100" b="0" i="0" u="none" strike="noStrike" dirty="0">
                          <a:solidFill>
                            <a:srgbClr val="2F2B20"/>
                          </a:solidFill>
                          <a:effectLst/>
                          <a:latin typeface="+mn-lt"/>
                        </a:rPr>
                        <a:t>Total</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7BBE1"/>
                    </a:solidFill>
                  </a:tcPr>
                </a:tc>
                <a:extLst>
                  <a:ext uri="{0D108BD9-81ED-4DB2-BD59-A6C34878D82A}">
                    <a16:rowId xmlns:a16="http://schemas.microsoft.com/office/drawing/2014/main" val="10000"/>
                  </a:ext>
                </a:extLst>
              </a:tr>
              <a:tr h="216615">
                <a:tc>
                  <a:txBody>
                    <a:bodyPr/>
                    <a:lstStyle/>
                    <a:p>
                      <a:pPr algn="l" fontAlgn="t"/>
                      <a:r>
                        <a:rPr lang="en-US" sz="1100" b="1" i="0" u="none" strike="noStrike" dirty="0">
                          <a:solidFill>
                            <a:srgbClr val="2F2B20"/>
                          </a:solidFill>
                          <a:effectLst/>
                          <a:latin typeface="+mn-lt"/>
                        </a:rPr>
                        <a:t>2005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F1"/>
                    </a:solidFill>
                  </a:tcPr>
                </a:tc>
                <a:tc>
                  <a:txBody>
                    <a:bodyPr/>
                    <a:lstStyle/>
                    <a:p>
                      <a:pPr algn="r" fontAlgn="t"/>
                      <a:r>
                        <a:rPr lang="en-US" sz="1100" b="0" i="0" u="none" strike="noStrike">
                          <a:solidFill>
                            <a:srgbClr val="2F2B20"/>
                          </a:solidFill>
                          <a:effectLst/>
                          <a:latin typeface="+mn-lt"/>
                        </a:rPr>
                        <a:t>       12,336 </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F1"/>
                    </a:solidFill>
                  </a:tcPr>
                </a:tc>
                <a:tc>
                  <a:txBody>
                    <a:bodyPr/>
                    <a:lstStyle/>
                    <a:p>
                      <a:pPr algn="r" fontAlgn="t"/>
                      <a:r>
                        <a:rPr lang="en-US" sz="1100" b="0" i="0" u="none" strike="noStrike">
                          <a:solidFill>
                            <a:srgbClr val="2F2B20"/>
                          </a:solidFill>
                          <a:effectLst/>
                          <a:latin typeface="+mn-lt"/>
                        </a:rPr>
                        <a:t>        10,468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F1"/>
                    </a:solidFill>
                  </a:tcPr>
                </a:tc>
                <a:tc>
                  <a:txBody>
                    <a:bodyPr/>
                    <a:lstStyle/>
                    <a:p>
                      <a:pPr algn="r" fontAlgn="t"/>
                      <a:r>
                        <a:rPr lang="en-US" sz="1100" b="0" i="0" u="none" strike="noStrike">
                          <a:solidFill>
                            <a:srgbClr val="2F2B20"/>
                          </a:solidFill>
                          <a:effectLst/>
                          <a:latin typeface="+mn-lt"/>
                        </a:rPr>
                        <a:t>   14,844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F1"/>
                    </a:solidFill>
                  </a:tcPr>
                </a:tc>
                <a:tc>
                  <a:txBody>
                    <a:bodyPr/>
                    <a:lstStyle/>
                    <a:p>
                      <a:pPr algn="r" fontAlgn="t"/>
                      <a:r>
                        <a:rPr lang="en-US" sz="1100" b="0" i="0" u="none" strike="noStrike">
                          <a:solidFill>
                            <a:srgbClr val="2F2B20"/>
                          </a:solidFill>
                          <a:effectLst/>
                          <a:latin typeface="+mn-lt"/>
                        </a:rPr>
                        <a:t>  3,036 </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F1"/>
                    </a:solidFill>
                  </a:tcPr>
                </a:tc>
                <a:tc>
                  <a:txBody>
                    <a:bodyPr/>
                    <a:lstStyle/>
                    <a:p>
                      <a:pPr algn="r" fontAlgn="t"/>
                      <a:r>
                        <a:rPr lang="en-US" sz="1100" b="0" i="0" u="none" strike="noStrike" dirty="0">
                          <a:solidFill>
                            <a:srgbClr val="2F2B20"/>
                          </a:solidFill>
                          <a:effectLst/>
                          <a:latin typeface="+mn-lt"/>
                        </a:rPr>
                        <a:t>                76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F1"/>
                    </a:solidFill>
                  </a:tcPr>
                </a:tc>
                <a:tc>
                  <a:txBody>
                    <a:bodyPr/>
                    <a:lstStyle/>
                    <a:p>
                      <a:pPr algn="r" fontAlgn="t"/>
                      <a:r>
                        <a:rPr lang="en-US" sz="1100" b="0" i="0" u="none" strike="noStrike">
                          <a:solidFill>
                            <a:srgbClr val="2F2B20"/>
                          </a:solidFill>
                          <a:effectLst/>
                          <a:latin typeface="+mn-lt"/>
                        </a:rPr>
                        <a:t>  40,760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F1"/>
                    </a:solidFill>
                  </a:tcPr>
                </a:tc>
                <a:extLst>
                  <a:ext uri="{0D108BD9-81ED-4DB2-BD59-A6C34878D82A}">
                    <a16:rowId xmlns:a16="http://schemas.microsoft.com/office/drawing/2014/main" val="10001"/>
                  </a:ext>
                </a:extLst>
              </a:tr>
              <a:tr h="216615">
                <a:tc>
                  <a:txBody>
                    <a:bodyPr/>
                    <a:lstStyle/>
                    <a:p>
                      <a:pPr algn="l" fontAlgn="t"/>
                      <a:r>
                        <a:rPr lang="en-US" sz="1100" b="1" i="0" u="none" strike="noStrike" dirty="0">
                          <a:solidFill>
                            <a:srgbClr val="2F2B20"/>
                          </a:solidFill>
                          <a:effectLst/>
                          <a:latin typeface="+mn-lt"/>
                        </a:rPr>
                        <a:t>2010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100" b="0" i="0" u="none" strike="noStrike">
                          <a:solidFill>
                            <a:srgbClr val="2F2B20"/>
                          </a:solidFill>
                          <a:effectLst/>
                          <a:latin typeface="+mn-lt"/>
                        </a:rPr>
                        <a:t>       13,060 </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100" b="0" i="0" u="none" strike="noStrike">
                          <a:solidFill>
                            <a:srgbClr val="2F2B20"/>
                          </a:solidFill>
                          <a:effectLst/>
                          <a:latin typeface="+mn-lt"/>
                        </a:rPr>
                        <a:t>        10,618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100" b="0" i="0" u="none" strike="noStrike">
                          <a:solidFill>
                            <a:srgbClr val="2F2B20"/>
                          </a:solidFill>
                          <a:effectLst/>
                          <a:latin typeface="+mn-lt"/>
                        </a:rPr>
                        <a:t>   14,662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100" b="0" i="0" u="none" strike="noStrike">
                          <a:solidFill>
                            <a:srgbClr val="2F2B20"/>
                          </a:solidFill>
                          <a:effectLst/>
                          <a:latin typeface="+mn-lt"/>
                        </a:rPr>
                        <a:t>  1,639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100" b="0" i="0" u="none" strike="noStrike" dirty="0">
                          <a:solidFill>
                            <a:srgbClr val="2F2B20"/>
                          </a:solidFill>
                          <a:effectLst/>
                          <a:latin typeface="+mn-lt"/>
                        </a:rPr>
                        <a:t>                72 </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100" b="0" i="0" u="none" strike="noStrike">
                          <a:solidFill>
                            <a:srgbClr val="2F2B20"/>
                          </a:solidFill>
                          <a:effectLst/>
                          <a:latin typeface="+mn-lt"/>
                        </a:rPr>
                        <a:t>  40,051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16615">
                <a:tc>
                  <a:txBody>
                    <a:bodyPr/>
                    <a:lstStyle/>
                    <a:p>
                      <a:pPr algn="l" fontAlgn="t"/>
                      <a:r>
                        <a:rPr lang="en-US" sz="1100" b="1" i="0" u="none" strike="noStrike" dirty="0">
                          <a:solidFill>
                            <a:srgbClr val="2F2B20"/>
                          </a:solidFill>
                          <a:effectLst/>
                          <a:latin typeface="+mn-lt"/>
                        </a:rPr>
                        <a:t>2015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F1"/>
                    </a:solidFill>
                  </a:tcPr>
                </a:tc>
                <a:tc>
                  <a:txBody>
                    <a:bodyPr/>
                    <a:lstStyle/>
                    <a:p>
                      <a:pPr algn="r" fontAlgn="t"/>
                      <a:r>
                        <a:rPr lang="en-US" sz="1100" b="0" i="0" u="none" strike="noStrike">
                          <a:solidFill>
                            <a:srgbClr val="2F2B20"/>
                          </a:solidFill>
                          <a:effectLst/>
                          <a:latin typeface="+mn-lt"/>
                        </a:rPr>
                        <a:t>         9,687 </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F1"/>
                    </a:solidFill>
                  </a:tcPr>
                </a:tc>
                <a:tc>
                  <a:txBody>
                    <a:bodyPr/>
                    <a:lstStyle/>
                    <a:p>
                      <a:pPr algn="r" fontAlgn="t"/>
                      <a:r>
                        <a:rPr lang="en-US" sz="1100" b="0" i="0" u="none" strike="noStrike">
                          <a:solidFill>
                            <a:srgbClr val="2F2B20"/>
                          </a:solidFill>
                          <a:effectLst/>
                          <a:latin typeface="+mn-lt"/>
                        </a:rPr>
                        <a:t>          8,001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F1"/>
                    </a:solidFill>
                  </a:tcPr>
                </a:tc>
                <a:tc>
                  <a:txBody>
                    <a:bodyPr/>
                    <a:lstStyle/>
                    <a:p>
                      <a:pPr algn="r" fontAlgn="t"/>
                      <a:r>
                        <a:rPr lang="en-US" sz="1100" b="0" i="0" u="none" strike="noStrike">
                          <a:solidFill>
                            <a:srgbClr val="2F2B20"/>
                          </a:solidFill>
                          <a:effectLst/>
                          <a:latin typeface="+mn-lt"/>
                        </a:rPr>
                        <a:t>     8,169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F1"/>
                    </a:solidFill>
                  </a:tcPr>
                </a:tc>
                <a:tc>
                  <a:txBody>
                    <a:bodyPr/>
                    <a:lstStyle/>
                    <a:p>
                      <a:pPr algn="r" fontAlgn="t"/>
                      <a:r>
                        <a:rPr lang="en-US" sz="1100" b="0" i="0" u="none" strike="noStrike">
                          <a:solidFill>
                            <a:srgbClr val="2F2B20"/>
                          </a:solidFill>
                          <a:effectLst/>
                          <a:latin typeface="+mn-lt"/>
                        </a:rPr>
                        <a:t>  1,527 </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F1"/>
                    </a:solidFill>
                  </a:tcPr>
                </a:tc>
                <a:tc>
                  <a:txBody>
                    <a:bodyPr/>
                    <a:lstStyle/>
                    <a:p>
                      <a:pPr algn="r" fontAlgn="t"/>
                      <a:r>
                        <a:rPr lang="en-US" sz="1100" b="0" i="0" u="none" strike="noStrike" dirty="0">
                          <a:solidFill>
                            <a:srgbClr val="2F2B20"/>
                          </a:solidFill>
                          <a:effectLst/>
                          <a:latin typeface="+mn-lt"/>
                        </a:rPr>
                        <a:t>                74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F1"/>
                    </a:solidFill>
                  </a:tcPr>
                </a:tc>
                <a:tc>
                  <a:txBody>
                    <a:bodyPr/>
                    <a:lstStyle/>
                    <a:p>
                      <a:pPr algn="r" fontAlgn="t"/>
                      <a:r>
                        <a:rPr lang="en-US" sz="1100" b="0" i="0" u="none" strike="noStrike">
                          <a:solidFill>
                            <a:srgbClr val="2F2B20"/>
                          </a:solidFill>
                          <a:effectLst/>
                          <a:latin typeface="+mn-lt"/>
                        </a:rPr>
                        <a:t>  27,458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F1"/>
                    </a:solidFill>
                  </a:tcPr>
                </a:tc>
                <a:extLst>
                  <a:ext uri="{0D108BD9-81ED-4DB2-BD59-A6C34878D82A}">
                    <a16:rowId xmlns:a16="http://schemas.microsoft.com/office/drawing/2014/main" val="10003"/>
                  </a:ext>
                </a:extLst>
              </a:tr>
              <a:tr h="216615">
                <a:tc>
                  <a:txBody>
                    <a:bodyPr/>
                    <a:lstStyle/>
                    <a:p>
                      <a:pPr algn="l" fontAlgn="t"/>
                      <a:r>
                        <a:rPr lang="en-US" sz="1100" b="1" i="0" u="none" strike="noStrike" dirty="0">
                          <a:solidFill>
                            <a:srgbClr val="2F2B20"/>
                          </a:solidFill>
                          <a:effectLst/>
                          <a:latin typeface="+mn-lt"/>
                        </a:rPr>
                        <a:t>% change 2005- 2015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100" b="0" i="0" u="none" strike="noStrike">
                          <a:solidFill>
                            <a:srgbClr val="2F2B20"/>
                          </a:solidFill>
                          <a:effectLst/>
                          <a:latin typeface="+mn-lt"/>
                        </a:rPr>
                        <a:t>-21%</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100" b="0" i="0" u="none" strike="noStrike">
                          <a:solidFill>
                            <a:srgbClr val="2F2B20"/>
                          </a:solidFill>
                          <a:effectLst/>
                          <a:latin typeface="+mn-lt"/>
                        </a:rPr>
                        <a:t>-24%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100" b="0" i="0" u="none" strike="noStrike">
                          <a:solidFill>
                            <a:srgbClr val="2F2B20"/>
                          </a:solidFill>
                          <a:effectLst/>
                          <a:latin typeface="+mn-lt"/>
                        </a:rPr>
                        <a:t>-45%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100" b="0" i="0" u="none" strike="noStrike">
                          <a:solidFill>
                            <a:srgbClr val="2F2B20"/>
                          </a:solidFill>
                          <a:effectLst/>
                          <a:latin typeface="+mn-lt"/>
                        </a:rPr>
                        <a:t>-50%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100" b="0" i="0" u="none" strike="noStrike">
                          <a:solidFill>
                            <a:srgbClr val="2F2B20"/>
                          </a:solidFill>
                          <a:effectLst/>
                          <a:latin typeface="+mn-lt"/>
                        </a:rPr>
                        <a:t>-3%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100" b="0" i="0" u="none" strike="noStrike" dirty="0">
                          <a:solidFill>
                            <a:srgbClr val="2F2B20"/>
                          </a:solidFill>
                          <a:effectLst/>
                          <a:latin typeface="+mn-lt"/>
                        </a:rPr>
                        <a:t>-33%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8" name="Chart 7">
            <a:extLst>
              <a:ext uri="{FF2B5EF4-FFF2-40B4-BE49-F238E27FC236}">
                <a16:creationId xmlns:a16="http://schemas.microsoft.com/office/drawing/2014/main" id="{8E72D63A-91D0-4011-9E42-F444467B983B}"/>
              </a:ext>
            </a:extLst>
          </p:cNvPr>
          <p:cNvGraphicFramePr>
            <a:graphicFrameLocks/>
          </p:cNvGraphicFramePr>
          <p:nvPr>
            <p:extLst>
              <p:ext uri="{D42A27DB-BD31-4B8C-83A1-F6EECF244321}">
                <p14:modId xmlns:p14="http://schemas.microsoft.com/office/powerpoint/2010/main" val="632176774"/>
              </p:ext>
            </p:extLst>
          </p:nvPr>
        </p:nvGraphicFramePr>
        <p:xfrm>
          <a:off x="3096664" y="2272554"/>
          <a:ext cx="6109447" cy="25972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85764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710211"/>
            <a:ext cx="10415067" cy="641104"/>
          </a:xfrm>
        </p:spPr>
        <p:txBody>
          <a:bodyPr>
            <a:normAutofit/>
          </a:bodyPr>
          <a:lstStyle/>
          <a:p>
            <a:pPr marL="0" lvl="1" indent="0">
              <a:spcAft>
                <a:spcPts val="1200"/>
              </a:spcAft>
              <a:buClr>
                <a:srgbClr val="FFC137"/>
              </a:buClr>
              <a:buNone/>
            </a:pPr>
            <a:r>
              <a:rPr lang="en-US" sz="2800" dirty="0">
                <a:solidFill>
                  <a:srgbClr val="1F4E79"/>
                </a:solidFill>
                <a:latin typeface="Arial" panose="020B0604020202020204" pitchFamily="34" charset="0"/>
                <a:cs typeface="Arial" panose="020B0604020202020204" pitchFamily="34" charset="0"/>
              </a:rPr>
              <a:t>Energy Use Emissions (2015)</a:t>
            </a:r>
            <a:endParaRPr lang="en-US" sz="2400" dirty="0">
              <a:solidFill>
                <a:srgbClr val="1F4E79"/>
              </a:solidFill>
              <a:latin typeface="Arial" panose="020B0604020202020204" pitchFamily="34" charset="0"/>
              <a:cs typeface="Arial" panose="020B0604020202020204" pitchFamily="34" charset="0"/>
            </a:endParaRPr>
          </a:p>
          <a:p>
            <a:pPr marL="0" lvl="1" indent="0" algn="ctr">
              <a:spcAft>
                <a:spcPts val="1200"/>
              </a:spcAft>
              <a:buClr>
                <a:srgbClr val="FFC137"/>
              </a:buClr>
              <a:buNone/>
            </a:pPr>
            <a:endParaRPr lang="en-US" sz="2800" dirty="0">
              <a:solidFill>
                <a:srgbClr val="1F4E79"/>
              </a:solidFill>
              <a:latin typeface="Arial" panose="020B0604020202020204" pitchFamily="34" charset="0"/>
              <a:cs typeface="Arial" panose="020B0604020202020204" pitchFamily="34" charset="0"/>
            </a:endParaRPr>
          </a:p>
          <a:p>
            <a:pPr marL="457200" lvl="1" indent="-457200" algn="ctr">
              <a:spcAft>
                <a:spcPts val="1200"/>
              </a:spcAft>
              <a:buClr>
                <a:srgbClr val="FFC137"/>
              </a:buClr>
            </a:pPr>
            <a:endParaRPr lang="en-US" sz="2800" dirty="0">
              <a:solidFill>
                <a:srgbClr val="1F4E79"/>
              </a:solidFill>
              <a:latin typeface="Arial" panose="020B0604020202020204" pitchFamily="34" charset="0"/>
              <a:cs typeface="Arial" panose="020B0604020202020204" pitchFamily="34" charset="0"/>
            </a:endParaRPr>
          </a:p>
          <a:p>
            <a:pPr marL="0" indent="0" algn="ctr">
              <a:buClr>
                <a:srgbClr val="FFC137"/>
              </a:buClr>
              <a:buNone/>
            </a:pPr>
            <a:endParaRPr lang="en-US" dirty="0">
              <a:solidFill>
                <a:srgbClr val="1F4E79"/>
              </a:solidFill>
              <a:latin typeface="Arial" panose="020B0604020202020204" pitchFamily="34" charset="0"/>
              <a:cs typeface="Arial" panose="020B0604020202020204" pitchFamily="34" charset="0"/>
            </a:endParaRPr>
          </a:p>
          <a:p>
            <a:pPr algn="ctr">
              <a:spcAft>
                <a:spcPts val="1200"/>
              </a:spcAft>
              <a:buClr>
                <a:srgbClr val="FFC137"/>
              </a:buClr>
            </a:pPr>
            <a:endParaRPr lang="en-US" dirty="0">
              <a:solidFill>
                <a:srgbClr val="1F4E79"/>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nvGraphicFramePr>
        <p:xfrm>
          <a:off x="0" y="-60219"/>
          <a:ext cx="12192000" cy="159318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1593183">
                <a:tc>
                  <a:txBody>
                    <a:bodyPr/>
                    <a:lstStyle/>
                    <a:p>
                      <a:r>
                        <a:rPr lang="en-US" sz="3200" dirty="0">
                          <a:solidFill>
                            <a:srgbClr val="FFC137"/>
                          </a:solidFill>
                          <a:latin typeface="Verdana" panose="020B0604030504040204" pitchFamily="34" charset="0"/>
                          <a:ea typeface="Verdana" panose="020B0604030504040204" pitchFamily="34" charset="0"/>
                          <a:cs typeface="Verdana" panose="020B0604030504040204" pitchFamily="34" charset="0"/>
                        </a:rPr>
                        <a:t>           </a:t>
                      </a:r>
                      <a:r>
                        <a:rPr lang="en-US" sz="5400" b="0" dirty="0">
                          <a:solidFill>
                            <a:srgbClr val="FFC137"/>
                          </a:solidFill>
                          <a:effectLst/>
                          <a:latin typeface="Arial" panose="020B0604020202020204" pitchFamily="34" charset="0"/>
                          <a:ea typeface="Verdana" panose="020B0604030504040204" pitchFamily="34" charset="0"/>
                          <a:cs typeface="Arial" panose="020B0604020202020204" pitchFamily="34" charset="0"/>
                        </a:rPr>
                        <a:t>CITY</a:t>
                      </a:r>
                      <a:r>
                        <a:rPr lang="en-US" sz="5400" b="0" baseline="0" dirty="0">
                          <a:solidFill>
                            <a:srgbClr val="FFC137"/>
                          </a:solidFill>
                          <a:effectLst/>
                          <a:latin typeface="Arial" panose="020B0604020202020204" pitchFamily="34" charset="0"/>
                          <a:ea typeface="Verdana" panose="020B0604030504040204" pitchFamily="34" charset="0"/>
                          <a:cs typeface="Arial" panose="020B0604020202020204" pitchFamily="34" charset="0"/>
                        </a:rPr>
                        <a:t> OF CARMEL-BY-THE-SEA</a:t>
                      </a:r>
                      <a:endParaRPr lang="en-US" sz="16600" b="0" dirty="0">
                        <a:solidFill>
                          <a:srgbClr val="FFC137"/>
                        </a:solidFill>
                        <a:latin typeface="Arial" panose="020B0604020202020204" pitchFamily="34" charset="0"/>
                        <a:cs typeface="Arial" panose="020B0604020202020204" pitchFamily="34" charset="0"/>
                      </a:endParaRPr>
                    </a:p>
                  </a:txBody>
                  <a:tcPr anchor="ctr">
                    <a:solidFill>
                      <a:schemeClr val="accent1">
                        <a:lumMod val="50000"/>
                      </a:schemeClr>
                    </a:solidFill>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352" y="127754"/>
            <a:ext cx="1225296" cy="1217235"/>
          </a:xfrm>
          <a:prstGeom prst="rect">
            <a:avLst/>
          </a:prstGeom>
        </p:spPr>
      </p:pic>
      <p:sp>
        <p:nvSpPr>
          <p:cNvPr id="6" name="Title 1">
            <a:extLst>
              <a:ext uri="{FF2B5EF4-FFF2-40B4-BE49-F238E27FC236}">
                <a16:creationId xmlns:a16="http://schemas.microsoft.com/office/drawing/2014/main" id="{649757AF-8BC2-490A-9B94-831BB6BFAD2A}"/>
              </a:ext>
            </a:extLst>
          </p:cNvPr>
          <p:cNvSpPr txBox="1">
            <a:spLocks/>
          </p:cNvSpPr>
          <p:nvPr/>
        </p:nvSpPr>
        <p:spPr>
          <a:xfrm>
            <a:off x="1513936" y="25879"/>
            <a:ext cx="8382000"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b="1" dirty="0">
              <a:solidFill>
                <a:srgbClr val="0085A9"/>
              </a:solidFill>
            </a:endParaRPr>
          </a:p>
        </p:txBody>
      </p:sp>
      <p:sp>
        <p:nvSpPr>
          <p:cNvPr id="9" name="TextBox 8">
            <a:extLst>
              <a:ext uri="{FF2B5EF4-FFF2-40B4-BE49-F238E27FC236}">
                <a16:creationId xmlns:a16="http://schemas.microsoft.com/office/drawing/2014/main" id="{48317344-C747-412C-8E11-36D154E2978C}"/>
              </a:ext>
            </a:extLst>
          </p:cNvPr>
          <p:cNvSpPr txBox="1"/>
          <p:nvPr/>
        </p:nvSpPr>
        <p:spPr>
          <a:xfrm>
            <a:off x="2046514" y="6276285"/>
            <a:ext cx="8322984" cy="369332"/>
          </a:xfrm>
          <a:prstGeom prst="rect">
            <a:avLst/>
          </a:prstGeom>
          <a:noFill/>
        </p:spPr>
        <p:txBody>
          <a:bodyPr wrap="none" rtlCol="0">
            <a:spAutoFit/>
          </a:bodyPr>
          <a:lstStyle/>
          <a:p>
            <a:r>
              <a:rPr lang="en-US" dirty="0"/>
              <a:t>*The transportation, solid waste and wastewater sector are excluded from this analysis</a:t>
            </a:r>
          </a:p>
        </p:txBody>
      </p:sp>
      <p:graphicFrame>
        <p:nvGraphicFramePr>
          <p:cNvPr id="10" name="Table 9">
            <a:extLst>
              <a:ext uri="{FF2B5EF4-FFF2-40B4-BE49-F238E27FC236}">
                <a16:creationId xmlns:a16="http://schemas.microsoft.com/office/drawing/2014/main" id="{5F05519A-98F3-4C1A-947A-A8464362D664}"/>
              </a:ext>
            </a:extLst>
          </p:cNvPr>
          <p:cNvGraphicFramePr>
            <a:graphicFrameLocks noGrp="1"/>
          </p:cNvGraphicFramePr>
          <p:nvPr/>
        </p:nvGraphicFramePr>
        <p:xfrm>
          <a:off x="2294594" y="5257800"/>
          <a:ext cx="8074905" cy="899160"/>
        </p:xfrm>
        <a:graphic>
          <a:graphicData uri="http://schemas.openxmlformats.org/drawingml/2006/table">
            <a:tbl>
              <a:tblPr/>
              <a:tblGrid>
                <a:gridCol w="16764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912106">
                  <a:extLst>
                    <a:ext uri="{9D8B030D-6E8A-4147-A177-3AD203B41FA5}">
                      <a16:colId xmlns:a16="http://schemas.microsoft.com/office/drawing/2014/main" val="20004"/>
                    </a:ext>
                  </a:extLst>
                </a:gridCol>
                <a:gridCol w="1066799">
                  <a:extLst>
                    <a:ext uri="{9D8B030D-6E8A-4147-A177-3AD203B41FA5}">
                      <a16:colId xmlns:a16="http://schemas.microsoft.com/office/drawing/2014/main" val="20005"/>
                    </a:ext>
                  </a:extLst>
                </a:gridCol>
              </a:tblGrid>
              <a:tr h="190500">
                <a:tc>
                  <a:txBody>
                    <a:bodyPr/>
                    <a:lstStyle/>
                    <a:p>
                      <a:pPr algn="l" fontAlgn="t"/>
                      <a:r>
                        <a:rPr lang="en-US" sz="1400" b="1" i="0" u="none" strike="noStrike" dirty="0">
                          <a:solidFill>
                            <a:srgbClr val="2F2B20"/>
                          </a:solidFill>
                          <a:effectLst/>
                          <a:latin typeface="Calibri"/>
                        </a:rPr>
                        <a:t>Emissions Source</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gridSpan="2">
                  <a:txBody>
                    <a:bodyPr/>
                    <a:lstStyle/>
                    <a:p>
                      <a:pPr algn="ctr" fontAlgn="t"/>
                      <a:r>
                        <a:rPr lang="en-US" sz="1400" b="0" i="0" u="none" strike="noStrike" dirty="0">
                          <a:solidFill>
                            <a:srgbClr val="2F2B20"/>
                          </a:solidFill>
                          <a:effectLst/>
                          <a:latin typeface="Calibri"/>
                        </a:rPr>
                        <a:t>Natural Gas Use:</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7BBE1"/>
                    </a:solidFill>
                  </a:tcPr>
                </a:tc>
                <a:tc hMerge="1">
                  <a:txBody>
                    <a:bodyPr/>
                    <a:lstStyle/>
                    <a:p>
                      <a:endParaRPr lang="en-US"/>
                    </a:p>
                  </a:txBody>
                  <a:tcPr/>
                </a:tc>
                <a:tc gridSpan="2">
                  <a:txBody>
                    <a:bodyPr/>
                    <a:lstStyle/>
                    <a:p>
                      <a:pPr algn="ctr" fontAlgn="t"/>
                      <a:r>
                        <a:rPr lang="en-US" sz="1400" b="0" i="0" u="none" strike="noStrike">
                          <a:solidFill>
                            <a:srgbClr val="2F2B20"/>
                          </a:solidFill>
                          <a:effectLst/>
                          <a:latin typeface="Calibri"/>
                        </a:rPr>
                        <a:t>Electricity Use:</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7BBE1"/>
                    </a:solidFill>
                  </a:tcPr>
                </a:tc>
                <a:tc hMerge="1">
                  <a:txBody>
                    <a:bodyPr/>
                    <a:lstStyle/>
                    <a:p>
                      <a:endParaRPr lang="en-US"/>
                    </a:p>
                  </a:txBody>
                  <a:tcPr/>
                </a:tc>
                <a:tc>
                  <a:txBody>
                    <a:bodyPr/>
                    <a:lstStyle/>
                    <a:p>
                      <a:pPr algn="l" fontAlgn="t"/>
                      <a:r>
                        <a:rPr lang="en-US" sz="1400" b="0" i="0" u="none" strike="noStrike">
                          <a:solidFill>
                            <a:srgbClr val="2F2B20"/>
                          </a:solidFill>
                          <a:effectLst/>
                          <a:latin typeface="Calibri"/>
                        </a:rPr>
                        <a:t>Combined</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7BBE1"/>
                    </a:solidFill>
                  </a:tcPr>
                </a:tc>
                <a:extLst>
                  <a:ext uri="{0D108BD9-81ED-4DB2-BD59-A6C34878D82A}">
                    <a16:rowId xmlns:a16="http://schemas.microsoft.com/office/drawing/2014/main" val="10000"/>
                  </a:ext>
                </a:extLst>
              </a:tr>
              <a:tr h="188595">
                <a:tc>
                  <a:txBody>
                    <a:bodyPr/>
                    <a:lstStyle/>
                    <a:p>
                      <a:pPr algn="l" fontAlgn="t"/>
                      <a:r>
                        <a:rPr lang="en-US" sz="1400" b="1" i="0" u="none" strike="noStrike" dirty="0">
                          <a:solidFill>
                            <a:srgbClr val="2F2B20"/>
                          </a:solidFill>
                          <a:effectLst/>
                          <a:latin typeface="Calibri"/>
                        </a:rPr>
                        <a:t>Sector</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7BBE1"/>
                    </a:solidFill>
                  </a:tcPr>
                </a:tc>
                <a:tc>
                  <a:txBody>
                    <a:bodyPr/>
                    <a:lstStyle/>
                    <a:p>
                      <a:pPr algn="l" fontAlgn="t"/>
                      <a:r>
                        <a:rPr lang="en-US" sz="1400" b="0" i="0" u="none" strike="noStrike" dirty="0">
                          <a:solidFill>
                            <a:srgbClr val="2F2B20"/>
                          </a:solidFill>
                          <a:effectLst/>
                          <a:latin typeface="Calibri"/>
                        </a:rPr>
                        <a:t>Commercial/Industrial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7BBE1"/>
                    </a:solidFill>
                  </a:tcPr>
                </a:tc>
                <a:tc>
                  <a:txBody>
                    <a:bodyPr/>
                    <a:lstStyle/>
                    <a:p>
                      <a:pPr algn="l" fontAlgn="t"/>
                      <a:r>
                        <a:rPr lang="en-US" sz="1400" b="0" i="0" u="none" strike="noStrike" dirty="0">
                          <a:solidFill>
                            <a:srgbClr val="2F2B20"/>
                          </a:solidFill>
                          <a:effectLst/>
                          <a:latin typeface="Calibri"/>
                        </a:rPr>
                        <a:t>Residential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7BBE1"/>
                    </a:solidFill>
                  </a:tcPr>
                </a:tc>
                <a:tc>
                  <a:txBody>
                    <a:bodyPr/>
                    <a:lstStyle/>
                    <a:p>
                      <a:pPr algn="l" fontAlgn="t"/>
                      <a:r>
                        <a:rPr lang="en-US" sz="1400" b="0" i="0" u="none" strike="noStrike" dirty="0">
                          <a:solidFill>
                            <a:srgbClr val="2F2B20"/>
                          </a:solidFill>
                          <a:effectLst/>
                          <a:latin typeface="Calibri"/>
                        </a:rPr>
                        <a:t>Commercial/Industrial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7BBE1"/>
                    </a:solidFill>
                  </a:tcPr>
                </a:tc>
                <a:tc>
                  <a:txBody>
                    <a:bodyPr/>
                    <a:lstStyle/>
                    <a:p>
                      <a:pPr algn="l" fontAlgn="t"/>
                      <a:r>
                        <a:rPr lang="en-US" sz="1400" b="0" i="0" u="none" strike="noStrike" dirty="0">
                          <a:solidFill>
                            <a:srgbClr val="2F2B20"/>
                          </a:solidFill>
                          <a:effectLst/>
                          <a:latin typeface="Calibri"/>
                        </a:rPr>
                        <a:t>Residential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7BBE1"/>
                    </a:solidFill>
                  </a:tcPr>
                </a:tc>
                <a:tc>
                  <a:txBody>
                    <a:bodyPr/>
                    <a:lstStyle/>
                    <a:p>
                      <a:pPr algn="l" fontAlgn="t"/>
                      <a:r>
                        <a:rPr lang="en-US" sz="1400" b="0" i="0" u="none" strike="noStrike" dirty="0">
                          <a:solidFill>
                            <a:srgbClr val="2F2B20"/>
                          </a:solidFill>
                          <a:effectLst/>
                          <a:latin typeface="Calibri"/>
                        </a:rPr>
                        <a:t>Across Sectors</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7BBE1"/>
                    </a:solidFill>
                  </a:tcPr>
                </a:tc>
                <a:extLst>
                  <a:ext uri="{0D108BD9-81ED-4DB2-BD59-A6C34878D82A}">
                    <a16:rowId xmlns:a16="http://schemas.microsoft.com/office/drawing/2014/main" val="10001"/>
                  </a:ext>
                </a:extLst>
              </a:tr>
              <a:tr h="224790">
                <a:tc>
                  <a:txBody>
                    <a:bodyPr/>
                    <a:lstStyle/>
                    <a:p>
                      <a:pPr algn="l" fontAlgn="t"/>
                      <a:r>
                        <a:rPr lang="en-US" sz="1400" b="1" i="0" u="none" strike="noStrike">
                          <a:solidFill>
                            <a:srgbClr val="2F2B20"/>
                          </a:solidFill>
                          <a:effectLst/>
                          <a:latin typeface="Calibri"/>
                        </a:rPr>
                        <a:t>CO</a:t>
                      </a:r>
                      <a:r>
                        <a:rPr lang="en-US" sz="1400" b="1" i="0" u="none" strike="noStrike" baseline="-25000">
                          <a:solidFill>
                            <a:srgbClr val="2F2B20"/>
                          </a:solidFill>
                          <a:effectLst/>
                          <a:latin typeface="Calibri"/>
                        </a:rPr>
                        <a:t>2</a:t>
                      </a:r>
                      <a:r>
                        <a:rPr lang="en-US" sz="1400" b="1" i="0" u="none" strike="noStrike">
                          <a:solidFill>
                            <a:srgbClr val="2F2B20"/>
                          </a:solidFill>
                          <a:effectLst/>
                          <a:latin typeface="Calibri"/>
                        </a:rPr>
                        <a:t>e (metric tons)</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dirty="0">
                          <a:solidFill>
                            <a:srgbClr val="2F2B20"/>
                          </a:solidFill>
                          <a:effectLst/>
                          <a:latin typeface="Calibri"/>
                        </a:rPr>
                        <a:t>             7,194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dirty="0">
                          <a:solidFill>
                            <a:srgbClr val="2F2B20"/>
                          </a:solidFill>
                          <a:effectLst/>
                          <a:latin typeface="Calibri"/>
                        </a:rPr>
                        <a:t>            5,073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dirty="0">
                          <a:solidFill>
                            <a:srgbClr val="2F2B20"/>
                          </a:solidFill>
                          <a:effectLst/>
                          <a:latin typeface="Calibri"/>
                        </a:rPr>
                        <a:t>             2,493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dirty="0">
                          <a:solidFill>
                            <a:srgbClr val="2F2B20"/>
                          </a:solidFill>
                          <a:effectLst/>
                          <a:latin typeface="Calibri"/>
                        </a:rPr>
                        <a:t>           2,928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dirty="0">
                          <a:solidFill>
                            <a:srgbClr val="2F2B20"/>
                          </a:solidFill>
                          <a:effectLst/>
                          <a:latin typeface="Calibri"/>
                        </a:rPr>
                        <a:t>17,688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28600">
                <a:tc>
                  <a:txBody>
                    <a:bodyPr/>
                    <a:lstStyle/>
                    <a:p>
                      <a:pPr algn="l" fontAlgn="t"/>
                      <a:r>
                        <a:rPr lang="en-US" sz="1400" b="1" i="0" u="none" strike="noStrike" dirty="0">
                          <a:solidFill>
                            <a:srgbClr val="2F2B20"/>
                          </a:solidFill>
                          <a:effectLst/>
                          <a:latin typeface="Calibri"/>
                        </a:rPr>
                        <a:t>% of Total Energy Use</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F1"/>
                    </a:solidFill>
                  </a:tcPr>
                </a:tc>
                <a:tc>
                  <a:txBody>
                    <a:bodyPr/>
                    <a:lstStyle/>
                    <a:p>
                      <a:pPr algn="r" fontAlgn="t"/>
                      <a:r>
                        <a:rPr lang="en-US" sz="1400" b="0" i="0" u="none" strike="noStrike" dirty="0">
                          <a:solidFill>
                            <a:srgbClr val="2F2B20"/>
                          </a:solidFill>
                          <a:effectLst/>
                          <a:latin typeface="Calibri"/>
                        </a:rPr>
                        <a:t>41%</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F1"/>
                    </a:solidFill>
                  </a:tcPr>
                </a:tc>
                <a:tc>
                  <a:txBody>
                    <a:bodyPr/>
                    <a:lstStyle/>
                    <a:p>
                      <a:pPr algn="r" fontAlgn="t"/>
                      <a:r>
                        <a:rPr lang="en-US" sz="1400" b="0" i="0" u="none" strike="noStrike">
                          <a:solidFill>
                            <a:srgbClr val="2F2B20"/>
                          </a:solidFill>
                          <a:effectLst/>
                          <a:latin typeface="Calibri"/>
                        </a:rPr>
                        <a:t>29%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F1"/>
                    </a:solidFill>
                  </a:tcPr>
                </a:tc>
                <a:tc>
                  <a:txBody>
                    <a:bodyPr/>
                    <a:lstStyle/>
                    <a:p>
                      <a:pPr algn="r" fontAlgn="t"/>
                      <a:r>
                        <a:rPr lang="en-US" sz="1400" b="0" i="0" u="none" strike="noStrike" dirty="0">
                          <a:solidFill>
                            <a:srgbClr val="2F2B20"/>
                          </a:solidFill>
                          <a:effectLst/>
                          <a:latin typeface="Calibri"/>
                        </a:rPr>
                        <a:t>16%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F1"/>
                    </a:solidFill>
                  </a:tcPr>
                </a:tc>
                <a:tc>
                  <a:txBody>
                    <a:bodyPr/>
                    <a:lstStyle/>
                    <a:p>
                      <a:pPr algn="r" fontAlgn="t"/>
                      <a:r>
                        <a:rPr lang="en-US" sz="1400" b="0" i="0" u="none" strike="noStrike" dirty="0">
                          <a:solidFill>
                            <a:srgbClr val="2F2B20"/>
                          </a:solidFill>
                          <a:effectLst/>
                          <a:latin typeface="Calibri"/>
                        </a:rPr>
                        <a:t>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F1"/>
                    </a:solidFill>
                  </a:tcPr>
                </a:tc>
                <a:tc>
                  <a:txBody>
                    <a:bodyPr/>
                    <a:lstStyle/>
                    <a:p>
                      <a:pPr algn="r" fontAlgn="t"/>
                      <a:r>
                        <a:rPr lang="en-US" sz="1400" b="0" i="0" u="none" strike="noStrike" dirty="0">
                          <a:solidFill>
                            <a:srgbClr val="2F2B20"/>
                          </a:solidFill>
                          <a:effectLst/>
                          <a:latin typeface="Calibri"/>
                        </a:rPr>
                        <a:t>100%</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F1"/>
                    </a:solidFill>
                  </a:tcPr>
                </a:tc>
                <a:extLst>
                  <a:ext uri="{0D108BD9-81ED-4DB2-BD59-A6C34878D82A}">
                    <a16:rowId xmlns:a16="http://schemas.microsoft.com/office/drawing/2014/main" val="10003"/>
                  </a:ext>
                </a:extLst>
              </a:tr>
            </a:tbl>
          </a:graphicData>
        </a:graphic>
      </p:graphicFrame>
      <p:graphicFrame>
        <p:nvGraphicFramePr>
          <p:cNvPr id="11" name="Chart 10">
            <a:extLst>
              <a:ext uri="{FF2B5EF4-FFF2-40B4-BE49-F238E27FC236}">
                <a16:creationId xmlns:a16="http://schemas.microsoft.com/office/drawing/2014/main" id="{68E02067-79EE-4B27-B7CC-3D1DCE8D8D40}"/>
              </a:ext>
            </a:extLst>
          </p:cNvPr>
          <p:cNvGraphicFramePr>
            <a:graphicFrameLocks/>
          </p:cNvGraphicFramePr>
          <p:nvPr>
            <p:extLst>
              <p:ext uri="{D42A27DB-BD31-4B8C-83A1-F6EECF244321}">
                <p14:modId xmlns:p14="http://schemas.microsoft.com/office/powerpoint/2010/main" val="688364284"/>
              </p:ext>
            </p:extLst>
          </p:nvPr>
        </p:nvGraphicFramePr>
        <p:xfrm>
          <a:off x="3097573" y="2404752"/>
          <a:ext cx="6220866" cy="26778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3730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199" y="2070537"/>
            <a:ext cx="10515599" cy="4787463"/>
          </a:xfrm>
        </p:spPr>
        <p:txBody>
          <a:bodyPr>
            <a:normAutofit fontScale="92500" lnSpcReduction="10000"/>
          </a:bodyPr>
          <a:lstStyle/>
          <a:p>
            <a:pPr marL="0" lvl="1" indent="0">
              <a:spcAft>
                <a:spcPts val="1200"/>
              </a:spcAft>
              <a:buClr>
                <a:srgbClr val="FFC137"/>
              </a:buClr>
              <a:buNone/>
            </a:pPr>
            <a:r>
              <a:rPr lang="en-US" sz="2800" dirty="0">
                <a:solidFill>
                  <a:srgbClr val="1F4E79"/>
                </a:solidFill>
                <a:latin typeface="Arial" panose="020B0604020202020204" pitchFamily="34" charset="0"/>
                <a:cs typeface="Arial" panose="020B0604020202020204" pitchFamily="34" charset="0"/>
              </a:rPr>
              <a:t>Where we are right now (or where were we back in March?)</a:t>
            </a:r>
          </a:p>
          <a:p>
            <a:pPr marL="342900" lvl="1" indent="-342900">
              <a:spcAft>
                <a:spcPts val="1200"/>
              </a:spcAft>
              <a:buClr>
                <a:srgbClr val="FFC137"/>
              </a:buClr>
            </a:pPr>
            <a:r>
              <a:rPr lang="en-US" sz="2800" dirty="0">
                <a:solidFill>
                  <a:srgbClr val="1F4E79"/>
                </a:solidFill>
                <a:latin typeface="Arial" panose="020B0604020202020204" pitchFamily="34" charset="0"/>
                <a:cs typeface="Arial" panose="020B0604020202020204" pitchFamily="34" charset="0"/>
              </a:rPr>
              <a:t>Getting Back on Track!</a:t>
            </a:r>
          </a:p>
          <a:p>
            <a:pPr marL="800100" lvl="2" indent="-342900">
              <a:spcAft>
                <a:spcPts val="1200"/>
              </a:spcAft>
              <a:buClr>
                <a:srgbClr val="FFC137"/>
              </a:buClr>
            </a:pPr>
            <a:r>
              <a:rPr lang="en-US" sz="2400" dirty="0">
                <a:solidFill>
                  <a:srgbClr val="1F4E79"/>
                </a:solidFill>
                <a:latin typeface="Arial" panose="020B0604020202020204" pitchFamily="34" charset="0"/>
                <a:cs typeface="Arial" panose="020B0604020202020204" pitchFamily="34" charset="0"/>
              </a:rPr>
              <a:t>Revamping the project plan – Time delay and Money shortage</a:t>
            </a:r>
          </a:p>
          <a:p>
            <a:pPr marL="342900" lvl="1" indent="-342900">
              <a:spcAft>
                <a:spcPts val="1200"/>
              </a:spcAft>
              <a:buClr>
                <a:srgbClr val="FFC137"/>
              </a:buClr>
            </a:pPr>
            <a:r>
              <a:rPr lang="en-US" sz="2800" dirty="0">
                <a:solidFill>
                  <a:srgbClr val="1F4E79"/>
                </a:solidFill>
                <a:latin typeface="Arial" panose="020B0604020202020204" pitchFamily="34" charset="0"/>
                <a:cs typeface="Arial" panose="020B0604020202020204" pitchFamily="34" charset="0"/>
              </a:rPr>
              <a:t>Community Outreach</a:t>
            </a:r>
          </a:p>
          <a:p>
            <a:pPr marL="800100" lvl="2" indent="-342900">
              <a:spcAft>
                <a:spcPts val="1200"/>
              </a:spcAft>
              <a:buClr>
                <a:srgbClr val="FFC137"/>
              </a:buClr>
            </a:pPr>
            <a:r>
              <a:rPr lang="en-US" sz="2400" dirty="0">
                <a:solidFill>
                  <a:srgbClr val="1F4E79"/>
                </a:solidFill>
                <a:latin typeface="Arial" panose="020B0604020202020204" pitchFamily="34" charset="0"/>
                <a:cs typeface="Arial" panose="020B0604020202020204" pitchFamily="34" charset="0"/>
              </a:rPr>
              <a:t>Partner Organizations – PG&amp;E, CAWD, etc.</a:t>
            </a:r>
          </a:p>
          <a:p>
            <a:pPr marL="800100" lvl="2" indent="-342900">
              <a:spcAft>
                <a:spcPts val="1200"/>
              </a:spcAft>
              <a:buClr>
                <a:srgbClr val="FFC137"/>
              </a:buClr>
            </a:pPr>
            <a:r>
              <a:rPr lang="en-US" sz="2400" dirty="0">
                <a:solidFill>
                  <a:srgbClr val="1F4E79"/>
                </a:solidFill>
                <a:latin typeface="Arial" panose="020B0604020202020204" pitchFamily="34" charset="0"/>
                <a:cs typeface="Arial" panose="020B0604020202020204" pitchFamily="34" charset="0"/>
              </a:rPr>
              <a:t>Schools</a:t>
            </a:r>
          </a:p>
          <a:p>
            <a:pPr marL="800100" lvl="2" indent="-342900">
              <a:spcAft>
                <a:spcPts val="1200"/>
              </a:spcAft>
              <a:buClr>
                <a:srgbClr val="FFC137"/>
              </a:buClr>
            </a:pPr>
            <a:r>
              <a:rPr lang="en-US" sz="2400" dirty="0">
                <a:solidFill>
                  <a:srgbClr val="1F4E79"/>
                </a:solidFill>
                <a:latin typeface="Arial" panose="020B0604020202020204" pitchFamily="34" charset="0"/>
                <a:cs typeface="Arial" panose="020B0604020202020204" pitchFamily="34" charset="0"/>
              </a:rPr>
              <a:t>Community events (Farmers’ markets, fairs, etc.)</a:t>
            </a:r>
          </a:p>
          <a:p>
            <a:pPr marL="800100" lvl="2" indent="-342900">
              <a:spcAft>
                <a:spcPts val="1200"/>
              </a:spcAft>
              <a:buClr>
                <a:srgbClr val="FFC137"/>
              </a:buClr>
            </a:pPr>
            <a:r>
              <a:rPr lang="en-US" sz="2400" dirty="0">
                <a:solidFill>
                  <a:srgbClr val="1F4E79"/>
                </a:solidFill>
                <a:latin typeface="Arial" panose="020B0604020202020204" pitchFamily="34" charset="0"/>
                <a:cs typeface="Arial" panose="020B0604020202020204" pitchFamily="34" charset="0"/>
              </a:rPr>
              <a:t>City Meetings</a:t>
            </a:r>
          </a:p>
          <a:p>
            <a:pPr marL="342900" lvl="1" indent="-342900">
              <a:spcAft>
                <a:spcPts val="1200"/>
              </a:spcAft>
              <a:buClr>
                <a:srgbClr val="FFC137"/>
              </a:buClr>
            </a:pPr>
            <a:r>
              <a:rPr lang="en-US" sz="2800" dirty="0">
                <a:solidFill>
                  <a:srgbClr val="1F4E79"/>
                </a:solidFill>
                <a:latin typeface="Arial" panose="020B0604020202020204" pitchFamily="34" charset="0"/>
                <a:cs typeface="Arial" panose="020B0604020202020204" pitchFamily="34" charset="0"/>
              </a:rPr>
              <a:t>Bring Greenhouse Gas Inventories up to date</a:t>
            </a:r>
          </a:p>
          <a:p>
            <a:pPr marL="0" lvl="1" indent="0">
              <a:spcAft>
                <a:spcPts val="1200"/>
              </a:spcAft>
              <a:buClr>
                <a:srgbClr val="FFC137"/>
              </a:buClr>
              <a:buNone/>
            </a:pPr>
            <a:endParaRPr lang="en-US" sz="2800" dirty="0">
              <a:solidFill>
                <a:srgbClr val="1F4E79"/>
              </a:solidFill>
              <a:latin typeface="Arial" panose="020B0604020202020204" pitchFamily="34" charset="0"/>
              <a:cs typeface="Arial" panose="020B0604020202020204" pitchFamily="34" charset="0"/>
            </a:endParaRPr>
          </a:p>
          <a:p>
            <a:pPr marL="457200" lvl="1" indent="-457200">
              <a:spcAft>
                <a:spcPts val="1200"/>
              </a:spcAft>
              <a:buClr>
                <a:srgbClr val="FFC137"/>
              </a:buClr>
            </a:pPr>
            <a:endParaRPr lang="en-US" sz="2800" dirty="0">
              <a:solidFill>
                <a:srgbClr val="1F4E79"/>
              </a:solidFill>
              <a:latin typeface="Arial" panose="020B0604020202020204" pitchFamily="34" charset="0"/>
              <a:cs typeface="Arial" panose="020B0604020202020204" pitchFamily="34" charset="0"/>
            </a:endParaRPr>
          </a:p>
          <a:p>
            <a:pPr marL="0" indent="0">
              <a:buClr>
                <a:srgbClr val="FFC137"/>
              </a:buClr>
              <a:buNone/>
            </a:pPr>
            <a:endParaRPr lang="en-US" dirty="0">
              <a:solidFill>
                <a:srgbClr val="1F4E79"/>
              </a:solidFill>
              <a:latin typeface="Arial" panose="020B0604020202020204" pitchFamily="34" charset="0"/>
              <a:cs typeface="Arial" panose="020B0604020202020204" pitchFamily="34" charset="0"/>
            </a:endParaRPr>
          </a:p>
          <a:p>
            <a:pPr>
              <a:spcAft>
                <a:spcPts val="1200"/>
              </a:spcAft>
              <a:buClr>
                <a:srgbClr val="FFC137"/>
              </a:buClr>
            </a:pPr>
            <a:endParaRPr lang="en-US" dirty="0">
              <a:solidFill>
                <a:srgbClr val="1F4E79"/>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nvGraphicFramePr>
        <p:xfrm>
          <a:off x="0" y="-60219"/>
          <a:ext cx="12192000" cy="159318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1593183">
                <a:tc>
                  <a:txBody>
                    <a:bodyPr/>
                    <a:lstStyle/>
                    <a:p>
                      <a:r>
                        <a:rPr lang="en-US" sz="3200" dirty="0">
                          <a:solidFill>
                            <a:srgbClr val="FFC137"/>
                          </a:solidFill>
                          <a:latin typeface="Verdana" panose="020B0604030504040204" pitchFamily="34" charset="0"/>
                          <a:ea typeface="Verdana" panose="020B0604030504040204" pitchFamily="34" charset="0"/>
                          <a:cs typeface="Verdana" panose="020B0604030504040204" pitchFamily="34" charset="0"/>
                        </a:rPr>
                        <a:t>           </a:t>
                      </a:r>
                      <a:r>
                        <a:rPr lang="en-US" sz="5400" b="0" dirty="0">
                          <a:solidFill>
                            <a:srgbClr val="FFC137"/>
                          </a:solidFill>
                          <a:effectLst/>
                          <a:latin typeface="Arial" panose="020B0604020202020204" pitchFamily="34" charset="0"/>
                          <a:ea typeface="Verdana" panose="020B0604030504040204" pitchFamily="34" charset="0"/>
                          <a:cs typeface="Arial" panose="020B0604020202020204" pitchFamily="34" charset="0"/>
                        </a:rPr>
                        <a:t>CITY</a:t>
                      </a:r>
                      <a:r>
                        <a:rPr lang="en-US" sz="5400" b="0" baseline="0" dirty="0">
                          <a:solidFill>
                            <a:srgbClr val="FFC137"/>
                          </a:solidFill>
                          <a:effectLst/>
                          <a:latin typeface="Arial" panose="020B0604020202020204" pitchFamily="34" charset="0"/>
                          <a:ea typeface="Verdana" panose="020B0604030504040204" pitchFamily="34" charset="0"/>
                          <a:cs typeface="Arial" panose="020B0604020202020204" pitchFamily="34" charset="0"/>
                        </a:rPr>
                        <a:t> OF CARMEL-BY-THE-SEA</a:t>
                      </a:r>
                      <a:endParaRPr lang="en-US" sz="16600" b="0" dirty="0">
                        <a:solidFill>
                          <a:srgbClr val="FFC137"/>
                        </a:solidFill>
                        <a:latin typeface="Arial" panose="020B0604020202020204" pitchFamily="34" charset="0"/>
                        <a:cs typeface="Arial" panose="020B0604020202020204" pitchFamily="34" charset="0"/>
                      </a:endParaRPr>
                    </a:p>
                  </a:txBody>
                  <a:tcPr anchor="ctr">
                    <a:solidFill>
                      <a:schemeClr val="accent1">
                        <a:lumMod val="50000"/>
                      </a:schemeClr>
                    </a:solidFill>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352" y="127754"/>
            <a:ext cx="1225296" cy="1217235"/>
          </a:xfrm>
          <a:prstGeom prst="rect">
            <a:avLst/>
          </a:prstGeom>
        </p:spPr>
      </p:pic>
    </p:spTree>
    <p:extLst>
      <p:ext uri="{BB962C8B-B14F-4D97-AF65-F5344CB8AC3E}">
        <p14:creationId xmlns:p14="http://schemas.microsoft.com/office/powerpoint/2010/main" val="160112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199" y="2070537"/>
            <a:ext cx="10515599" cy="4787463"/>
          </a:xfrm>
        </p:spPr>
        <p:txBody>
          <a:bodyPr>
            <a:normAutofit/>
          </a:bodyPr>
          <a:lstStyle/>
          <a:p>
            <a:pPr marL="0" indent="-457200">
              <a:spcAft>
                <a:spcPts val="1200"/>
              </a:spcAft>
              <a:buClr>
                <a:srgbClr val="FFC137"/>
              </a:buClr>
              <a:buNone/>
            </a:pPr>
            <a:r>
              <a:rPr lang="en-US" sz="3200" dirty="0">
                <a:solidFill>
                  <a:srgbClr val="1F4E79"/>
                </a:solidFill>
                <a:latin typeface="Arial" panose="020B0604020202020204" pitchFamily="34" charset="0"/>
                <a:cs typeface="Arial" panose="020B0604020202020204" pitchFamily="34" charset="0"/>
              </a:rPr>
              <a:t>What’s in the Future?</a:t>
            </a:r>
          </a:p>
          <a:p>
            <a:pPr marL="342900" lvl="1" indent="-342900">
              <a:spcAft>
                <a:spcPts val="1200"/>
              </a:spcAft>
              <a:buClr>
                <a:srgbClr val="FFC137"/>
              </a:buClr>
            </a:pPr>
            <a:r>
              <a:rPr lang="en-US" sz="2800" dirty="0">
                <a:solidFill>
                  <a:srgbClr val="1F4E79"/>
                </a:solidFill>
                <a:latin typeface="Arial" panose="020B0604020202020204" pitchFamily="34" charset="0"/>
                <a:cs typeface="Arial" panose="020B0604020202020204" pitchFamily="34" charset="0"/>
              </a:rPr>
              <a:t>Prioritization of Hazards and Assets</a:t>
            </a:r>
          </a:p>
          <a:p>
            <a:pPr marL="800100" lvl="2" indent="-342900">
              <a:spcAft>
                <a:spcPts val="1200"/>
              </a:spcAft>
              <a:buClr>
                <a:srgbClr val="FFC137"/>
              </a:buClr>
            </a:pPr>
            <a:r>
              <a:rPr lang="en-US" sz="2400" dirty="0">
                <a:solidFill>
                  <a:srgbClr val="1F4E79"/>
                </a:solidFill>
                <a:latin typeface="Arial" panose="020B0604020202020204" pitchFamily="34" charset="0"/>
                <a:cs typeface="Arial" panose="020B0604020202020204" pitchFamily="34" charset="0"/>
              </a:rPr>
              <a:t>What are the most important actions for the city to take to protect the community and the (natural and built) environment?</a:t>
            </a:r>
          </a:p>
          <a:p>
            <a:pPr marL="342900" lvl="1" indent="-342900">
              <a:spcAft>
                <a:spcPts val="1200"/>
              </a:spcAft>
              <a:buClr>
                <a:srgbClr val="FFC137"/>
              </a:buClr>
            </a:pPr>
            <a:r>
              <a:rPr lang="en-US" sz="2800" dirty="0">
                <a:solidFill>
                  <a:srgbClr val="1F4E79"/>
                </a:solidFill>
                <a:latin typeface="Arial" panose="020B0604020202020204" pitchFamily="34" charset="0"/>
                <a:cs typeface="Arial" panose="020B0604020202020204" pitchFamily="34" charset="0"/>
              </a:rPr>
              <a:t>Set Emissions (Greenhouse Gas) Targets</a:t>
            </a:r>
          </a:p>
          <a:p>
            <a:pPr marL="342900" lvl="1" indent="-342900">
              <a:spcAft>
                <a:spcPts val="1200"/>
              </a:spcAft>
              <a:buClr>
                <a:srgbClr val="FFC137"/>
              </a:buClr>
            </a:pPr>
            <a:r>
              <a:rPr lang="en-US" sz="2800" dirty="0">
                <a:solidFill>
                  <a:srgbClr val="1F4E79"/>
                </a:solidFill>
                <a:latin typeface="Arial" panose="020B0604020202020204" pitchFamily="34" charset="0"/>
                <a:cs typeface="Arial" panose="020B0604020202020204" pitchFamily="34" charset="0"/>
              </a:rPr>
              <a:t>Then… Define strategies for determined goals</a:t>
            </a:r>
          </a:p>
          <a:p>
            <a:pPr marL="342900" lvl="1" indent="-342900">
              <a:spcAft>
                <a:spcPts val="1200"/>
              </a:spcAft>
              <a:buClr>
                <a:srgbClr val="FFC137"/>
              </a:buClr>
            </a:pPr>
            <a:r>
              <a:rPr lang="en-US" sz="2800" dirty="0">
                <a:solidFill>
                  <a:srgbClr val="1F4E79"/>
                </a:solidFill>
                <a:latin typeface="Arial" panose="020B0604020202020204" pitchFamily="34" charset="0"/>
                <a:cs typeface="Arial" panose="020B0604020202020204" pitchFamily="34" charset="0"/>
              </a:rPr>
              <a:t>Then… Develop workplan to implement strategies to achieve goals, measuring objectives along the way</a:t>
            </a:r>
          </a:p>
          <a:p>
            <a:pPr marL="457200" lvl="1" indent="-457200">
              <a:spcAft>
                <a:spcPts val="1200"/>
              </a:spcAft>
              <a:buClr>
                <a:srgbClr val="FFC137"/>
              </a:buClr>
            </a:pPr>
            <a:endParaRPr lang="en-US" sz="2800" dirty="0">
              <a:solidFill>
                <a:srgbClr val="1F4E79"/>
              </a:solidFill>
              <a:latin typeface="Arial" panose="020B0604020202020204" pitchFamily="34" charset="0"/>
              <a:cs typeface="Arial" panose="020B0604020202020204" pitchFamily="34" charset="0"/>
            </a:endParaRPr>
          </a:p>
          <a:p>
            <a:pPr marL="0" indent="0">
              <a:buClr>
                <a:srgbClr val="FFC137"/>
              </a:buClr>
              <a:buNone/>
            </a:pPr>
            <a:endParaRPr lang="en-US" dirty="0">
              <a:solidFill>
                <a:srgbClr val="1F4E79"/>
              </a:solidFill>
              <a:latin typeface="Arial" panose="020B0604020202020204" pitchFamily="34" charset="0"/>
              <a:cs typeface="Arial" panose="020B0604020202020204" pitchFamily="34" charset="0"/>
            </a:endParaRPr>
          </a:p>
          <a:p>
            <a:pPr>
              <a:spcAft>
                <a:spcPts val="1200"/>
              </a:spcAft>
              <a:buClr>
                <a:srgbClr val="FFC137"/>
              </a:buClr>
            </a:pPr>
            <a:endParaRPr lang="en-US" dirty="0">
              <a:solidFill>
                <a:srgbClr val="1F4E79"/>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nvGraphicFramePr>
        <p:xfrm>
          <a:off x="0" y="-60219"/>
          <a:ext cx="12192000" cy="159318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1593183">
                <a:tc>
                  <a:txBody>
                    <a:bodyPr/>
                    <a:lstStyle/>
                    <a:p>
                      <a:r>
                        <a:rPr lang="en-US" sz="3200" dirty="0">
                          <a:solidFill>
                            <a:srgbClr val="FFC137"/>
                          </a:solidFill>
                          <a:latin typeface="Verdana" panose="020B0604030504040204" pitchFamily="34" charset="0"/>
                          <a:ea typeface="Verdana" panose="020B0604030504040204" pitchFamily="34" charset="0"/>
                          <a:cs typeface="Verdana" panose="020B0604030504040204" pitchFamily="34" charset="0"/>
                        </a:rPr>
                        <a:t>           </a:t>
                      </a:r>
                      <a:r>
                        <a:rPr lang="en-US" sz="5400" b="0" dirty="0">
                          <a:solidFill>
                            <a:srgbClr val="FFC137"/>
                          </a:solidFill>
                          <a:effectLst/>
                          <a:latin typeface="Arial" panose="020B0604020202020204" pitchFamily="34" charset="0"/>
                          <a:ea typeface="Verdana" panose="020B0604030504040204" pitchFamily="34" charset="0"/>
                          <a:cs typeface="Arial" panose="020B0604020202020204" pitchFamily="34" charset="0"/>
                        </a:rPr>
                        <a:t>CITY</a:t>
                      </a:r>
                      <a:r>
                        <a:rPr lang="en-US" sz="5400" b="0" baseline="0" dirty="0">
                          <a:solidFill>
                            <a:srgbClr val="FFC137"/>
                          </a:solidFill>
                          <a:effectLst/>
                          <a:latin typeface="Arial" panose="020B0604020202020204" pitchFamily="34" charset="0"/>
                          <a:ea typeface="Verdana" panose="020B0604030504040204" pitchFamily="34" charset="0"/>
                          <a:cs typeface="Arial" panose="020B0604020202020204" pitchFamily="34" charset="0"/>
                        </a:rPr>
                        <a:t> OF CARMEL-BY-THE-SEA</a:t>
                      </a:r>
                      <a:endParaRPr lang="en-US" sz="16600" b="0" dirty="0">
                        <a:solidFill>
                          <a:srgbClr val="FFC137"/>
                        </a:solidFill>
                        <a:latin typeface="Arial" panose="020B0604020202020204" pitchFamily="34" charset="0"/>
                        <a:cs typeface="Arial" panose="020B0604020202020204" pitchFamily="34" charset="0"/>
                      </a:endParaRPr>
                    </a:p>
                  </a:txBody>
                  <a:tcPr anchor="ctr">
                    <a:solidFill>
                      <a:schemeClr val="accent1">
                        <a:lumMod val="50000"/>
                      </a:schemeClr>
                    </a:solidFill>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352" y="127754"/>
            <a:ext cx="1225296" cy="1217235"/>
          </a:xfrm>
          <a:prstGeom prst="rect">
            <a:avLst/>
          </a:prstGeom>
        </p:spPr>
      </p:pic>
    </p:spTree>
    <p:extLst>
      <p:ext uri="{BB962C8B-B14F-4D97-AF65-F5344CB8AC3E}">
        <p14:creationId xmlns:p14="http://schemas.microsoft.com/office/powerpoint/2010/main" val="17616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a:extLst>
              <a:ext uri="{FF2B5EF4-FFF2-40B4-BE49-F238E27FC236}">
                <a16:creationId xmlns:a16="http://schemas.microsoft.com/office/drawing/2014/main" id="{9499CD96-C5CB-4ED5-8148-3C7549D6DDBB}"/>
              </a:ext>
            </a:extLst>
          </p:cNvPr>
          <p:cNvGraphicFramePr>
            <a:graphicFrameLocks noGrp="1"/>
          </p:cNvGraphicFramePr>
          <p:nvPr>
            <p:extLst>
              <p:ext uri="{D42A27DB-BD31-4B8C-83A1-F6EECF244321}">
                <p14:modId xmlns:p14="http://schemas.microsoft.com/office/powerpoint/2010/main" val="3159372366"/>
              </p:ext>
            </p:extLst>
          </p:nvPr>
        </p:nvGraphicFramePr>
        <p:xfrm>
          <a:off x="2429971" y="3150325"/>
          <a:ext cx="6833719" cy="1893027"/>
        </p:xfrm>
        <a:graphic>
          <a:graphicData uri="http://schemas.openxmlformats.org/drawingml/2006/table">
            <a:tbl>
              <a:tblPr>
                <a:tableStyleId>{5C22544A-7EE6-4342-B048-85BDC9FD1C3A}</a:tableStyleId>
              </a:tblPr>
              <a:tblGrid>
                <a:gridCol w="2155602">
                  <a:extLst>
                    <a:ext uri="{9D8B030D-6E8A-4147-A177-3AD203B41FA5}">
                      <a16:colId xmlns:a16="http://schemas.microsoft.com/office/drawing/2014/main" val="2835690123"/>
                    </a:ext>
                  </a:extLst>
                </a:gridCol>
                <a:gridCol w="951676">
                  <a:extLst>
                    <a:ext uri="{9D8B030D-6E8A-4147-A177-3AD203B41FA5}">
                      <a16:colId xmlns:a16="http://schemas.microsoft.com/office/drawing/2014/main" val="2269467417"/>
                    </a:ext>
                  </a:extLst>
                </a:gridCol>
                <a:gridCol w="951676">
                  <a:extLst>
                    <a:ext uri="{9D8B030D-6E8A-4147-A177-3AD203B41FA5}">
                      <a16:colId xmlns:a16="http://schemas.microsoft.com/office/drawing/2014/main" val="3177776133"/>
                    </a:ext>
                  </a:extLst>
                </a:gridCol>
                <a:gridCol w="951676">
                  <a:extLst>
                    <a:ext uri="{9D8B030D-6E8A-4147-A177-3AD203B41FA5}">
                      <a16:colId xmlns:a16="http://schemas.microsoft.com/office/drawing/2014/main" val="976850756"/>
                    </a:ext>
                  </a:extLst>
                </a:gridCol>
                <a:gridCol w="951676">
                  <a:extLst>
                    <a:ext uri="{9D8B030D-6E8A-4147-A177-3AD203B41FA5}">
                      <a16:colId xmlns:a16="http://schemas.microsoft.com/office/drawing/2014/main" val="1291742507"/>
                    </a:ext>
                  </a:extLst>
                </a:gridCol>
                <a:gridCol w="871413">
                  <a:extLst>
                    <a:ext uri="{9D8B030D-6E8A-4147-A177-3AD203B41FA5}">
                      <a16:colId xmlns:a16="http://schemas.microsoft.com/office/drawing/2014/main" val="486131336"/>
                    </a:ext>
                  </a:extLst>
                </a:gridCol>
              </a:tblGrid>
              <a:tr h="165610">
                <a:tc rowSpan="2">
                  <a:txBody>
                    <a:bodyPr/>
                    <a:lstStyle/>
                    <a:p>
                      <a:pPr algn="ctr" fontAlgn="b"/>
                      <a:r>
                        <a:rPr lang="en-US" sz="1100" u="none" strike="noStrike" dirty="0">
                          <a:effectLst/>
                        </a:rPr>
                        <a:t>Priority Assets at Risk</a:t>
                      </a:r>
                      <a:endParaRPr lang="en-US" sz="1100" b="1" i="0" u="none" strike="noStrike" dirty="0">
                        <a:solidFill>
                          <a:srgbClr val="000000"/>
                        </a:solidFill>
                        <a:effectLst/>
                        <a:latin typeface="Calibri" panose="020F0502020204030204" pitchFamily="34" charset="0"/>
                      </a:endParaRPr>
                    </a:p>
                  </a:txBody>
                  <a:tcPr marL="5443" marR="5443" marT="5443" marB="0" anchor="b"/>
                </a:tc>
                <a:tc gridSpan="5">
                  <a:txBody>
                    <a:bodyPr/>
                    <a:lstStyle/>
                    <a:p>
                      <a:pPr algn="ctr" fontAlgn="b"/>
                      <a:r>
                        <a:rPr lang="en-US" sz="1100" u="none" strike="noStrike">
                          <a:effectLst/>
                        </a:rPr>
                        <a:t>Priority Hazards</a:t>
                      </a:r>
                      <a:endParaRPr lang="en-US" sz="1100" b="1" i="0" u="none" strike="noStrike">
                        <a:solidFill>
                          <a:srgbClr val="000000"/>
                        </a:solidFill>
                        <a:effectLst/>
                        <a:latin typeface="Calibri" panose="020F0502020204030204" pitchFamily="34" charset="0"/>
                      </a:endParaRPr>
                    </a:p>
                  </a:txBody>
                  <a:tcPr marL="5443" marR="5443" marT="5443"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3478315"/>
                  </a:ext>
                </a:extLst>
              </a:tr>
              <a:tr h="486414">
                <a:tc vMerge="1">
                  <a:txBody>
                    <a:bodyPr/>
                    <a:lstStyle/>
                    <a:p>
                      <a:endParaRPr lang="en-US"/>
                    </a:p>
                  </a:txBody>
                  <a:tcPr/>
                </a:tc>
                <a:tc>
                  <a:txBody>
                    <a:bodyPr/>
                    <a:lstStyle/>
                    <a:p>
                      <a:pPr algn="ctr" fontAlgn="b"/>
                      <a:r>
                        <a:rPr lang="en-US" sz="1100" u="none" strike="noStrike" dirty="0">
                          <a:effectLst/>
                        </a:rPr>
                        <a:t>Sea Level Rise</a:t>
                      </a:r>
                      <a:endParaRPr lang="en-US" sz="1100" b="1"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Wildfires</a:t>
                      </a:r>
                      <a:endParaRPr lang="en-US" sz="1100" b="1"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Stronger Storms &amp; Higher Windspeeds</a:t>
                      </a:r>
                      <a:endParaRPr lang="en-US" sz="1100" b="1"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More Variable Rainfall</a:t>
                      </a:r>
                      <a:endParaRPr lang="en-US" sz="1100" b="1"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Increased Temperature</a:t>
                      </a:r>
                      <a:endParaRPr lang="en-US" sz="1100" b="1" i="0" u="none" strike="noStrike">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3139181143"/>
                  </a:ext>
                </a:extLst>
              </a:tr>
              <a:tr h="165610">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60490945"/>
                  </a:ext>
                </a:extLst>
              </a:tr>
              <a:tr h="165610">
                <a:tc>
                  <a:txBody>
                    <a:bodyPr/>
                    <a:lstStyle/>
                    <a:p>
                      <a:pPr algn="l" fontAlgn="b"/>
                      <a:r>
                        <a:rPr lang="en-US" sz="1100" b="1" u="none" strike="noStrike" dirty="0">
                          <a:effectLst/>
                        </a:rPr>
                        <a:t>Natural Assets</a:t>
                      </a:r>
                      <a:endParaRPr lang="en-US" sz="1100" b="1"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2480235177"/>
                  </a:ext>
                </a:extLst>
              </a:tr>
              <a:tr h="165610">
                <a:tc>
                  <a:txBody>
                    <a:bodyPr/>
                    <a:lstStyle/>
                    <a:p>
                      <a:pPr algn="l" fontAlgn="b"/>
                      <a:r>
                        <a:rPr lang="en-US" sz="1100" u="none" strike="noStrike">
                          <a:effectLst/>
                        </a:rPr>
                        <a:t>Mission Trail Nature Preserve</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3341578780"/>
                  </a:ext>
                </a:extLst>
              </a:tr>
              <a:tr h="165610">
                <a:tc>
                  <a:txBody>
                    <a:bodyPr/>
                    <a:lstStyle/>
                    <a:p>
                      <a:pPr algn="l" fontAlgn="b"/>
                      <a:r>
                        <a:rPr lang="en-US" sz="1100" u="none" strike="noStrike">
                          <a:effectLst/>
                        </a:rPr>
                        <a:t>North Dunes</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3201032483"/>
                  </a:ext>
                </a:extLst>
              </a:tr>
              <a:tr h="165610">
                <a:tc>
                  <a:txBody>
                    <a:bodyPr/>
                    <a:lstStyle/>
                    <a:p>
                      <a:pPr algn="l" fontAlgn="b"/>
                      <a:r>
                        <a:rPr lang="en-US" sz="1100" u="none" strike="noStrike">
                          <a:effectLst/>
                        </a:rPr>
                        <a:t>Urban Forest</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3053723346"/>
                  </a:ext>
                </a:extLst>
              </a:tr>
              <a:tr h="165610">
                <a:tc>
                  <a:txBody>
                    <a:bodyPr/>
                    <a:lstStyle/>
                    <a:p>
                      <a:pPr algn="l" fontAlgn="b"/>
                      <a:r>
                        <a:rPr lang="en-US" sz="1100" u="none" strike="noStrike">
                          <a:effectLst/>
                        </a:rPr>
                        <a:t>Marine Sanctuary</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3549567055"/>
                  </a:ext>
                </a:extLst>
              </a:tr>
              <a:tr h="165610">
                <a:tc>
                  <a:txBody>
                    <a:bodyPr/>
                    <a:lstStyle/>
                    <a:p>
                      <a:pPr algn="l" fontAlgn="b"/>
                      <a:r>
                        <a:rPr lang="en-US" sz="1100" u="none" strike="noStrike">
                          <a:effectLst/>
                        </a:rPr>
                        <a:t>Carmel Beach</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891445067"/>
                  </a:ext>
                </a:extLst>
              </a:tr>
            </a:tbl>
          </a:graphicData>
        </a:graphic>
      </p:graphicFrame>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199" y="1905332"/>
            <a:ext cx="10515599" cy="453668"/>
          </a:xfrm>
        </p:spPr>
        <p:txBody>
          <a:bodyPr>
            <a:normAutofit lnSpcReduction="10000"/>
          </a:bodyPr>
          <a:lstStyle/>
          <a:p>
            <a:pPr marL="0" lvl="1" indent="0">
              <a:spcAft>
                <a:spcPts val="1200"/>
              </a:spcAft>
              <a:buClr>
                <a:srgbClr val="FFC137"/>
              </a:buClr>
              <a:buNone/>
            </a:pPr>
            <a:r>
              <a:rPr lang="en-US" sz="2800" dirty="0">
                <a:solidFill>
                  <a:srgbClr val="1F4E79"/>
                </a:solidFill>
                <a:latin typeface="Arial" panose="020B0604020202020204" pitchFamily="34" charset="0"/>
                <a:cs typeface="Arial" panose="020B0604020202020204" pitchFamily="34" charset="0"/>
              </a:rPr>
              <a:t>Prioritizing Hazards and Assets</a:t>
            </a:r>
          </a:p>
        </p:txBody>
      </p:sp>
      <p:graphicFrame>
        <p:nvGraphicFramePr>
          <p:cNvPr id="4" name="Table 3"/>
          <p:cNvGraphicFramePr>
            <a:graphicFrameLocks noGrp="1"/>
          </p:cNvGraphicFramePr>
          <p:nvPr/>
        </p:nvGraphicFramePr>
        <p:xfrm>
          <a:off x="0" y="-60219"/>
          <a:ext cx="12192000" cy="159318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1593183">
                <a:tc>
                  <a:txBody>
                    <a:bodyPr/>
                    <a:lstStyle/>
                    <a:p>
                      <a:r>
                        <a:rPr lang="en-US" sz="3200" dirty="0">
                          <a:solidFill>
                            <a:srgbClr val="FFC137"/>
                          </a:solidFill>
                          <a:latin typeface="Verdana" panose="020B0604030504040204" pitchFamily="34" charset="0"/>
                          <a:ea typeface="Verdana" panose="020B0604030504040204" pitchFamily="34" charset="0"/>
                          <a:cs typeface="Verdana" panose="020B0604030504040204" pitchFamily="34" charset="0"/>
                        </a:rPr>
                        <a:t>           </a:t>
                      </a:r>
                      <a:r>
                        <a:rPr lang="en-US" sz="5400" b="0" dirty="0">
                          <a:solidFill>
                            <a:srgbClr val="FFC137"/>
                          </a:solidFill>
                          <a:effectLst/>
                          <a:latin typeface="Arial" panose="020B0604020202020204" pitchFamily="34" charset="0"/>
                          <a:ea typeface="Verdana" panose="020B0604030504040204" pitchFamily="34" charset="0"/>
                          <a:cs typeface="Arial" panose="020B0604020202020204" pitchFamily="34" charset="0"/>
                        </a:rPr>
                        <a:t>CITY</a:t>
                      </a:r>
                      <a:r>
                        <a:rPr lang="en-US" sz="5400" b="0" baseline="0" dirty="0">
                          <a:solidFill>
                            <a:srgbClr val="FFC137"/>
                          </a:solidFill>
                          <a:effectLst/>
                          <a:latin typeface="Arial" panose="020B0604020202020204" pitchFamily="34" charset="0"/>
                          <a:ea typeface="Verdana" panose="020B0604030504040204" pitchFamily="34" charset="0"/>
                          <a:cs typeface="Arial" panose="020B0604020202020204" pitchFamily="34" charset="0"/>
                        </a:rPr>
                        <a:t> OF CARMEL-BY-THE-SEA</a:t>
                      </a:r>
                      <a:endParaRPr lang="en-US" sz="16600" b="0" dirty="0">
                        <a:solidFill>
                          <a:srgbClr val="FFC137"/>
                        </a:solidFill>
                        <a:latin typeface="Arial" panose="020B0604020202020204" pitchFamily="34" charset="0"/>
                        <a:cs typeface="Arial" panose="020B0604020202020204" pitchFamily="34" charset="0"/>
                      </a:endParaRPr>
                    </a:p>
                  </a:txBody>
                  <a:tcPr anchor="ctr">
                    <a:solidFill>
                      <a:schemeClr val="accent1">
                        <a:lumMod val="50000"/>
                      </a:schemeClr>
                    </a:solidFill>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352" y="127754"/>
            <a:ext cx="1225296" cy="1217235"/>
          </a:xfrm>
          <a:prstGeom prst="rect">
            <a:avLst/>
          </a:prstGeom>
        </p:spPr>
      </p:pic>
      <p:sp>
        <p:nvSpPr>
          <p:cNvPr id="6" name="Rectangle 5">
            <a:extLst>
              <a:ext uri="{FF2B5EF4-FFF2-40B4-BE49-F238E27FC236}">
                <a16:creationId xmlns:a16="http://schemas.microsoft.com/office/drawing/2014/main" id="{A0BB98DB-7524-4E9E-915B-3E166648130B}"/>
              </a:ext>
            </a:extLst>
          </p:cNvPr>
          <p:cNvSpPr/>
          <p:nvPr/>
        </p:nvSpPr>
        <p:spPr>
          <a:xfrm>
            <a:off x="2429969" y="4870844"/>
            <a:ext cx="3110219" cy="1690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29BE62B-0C59-4CE3-B34A-2E8B03748495}"/>
              </a:ext>
            </a:extLst>
          </p:cNvPr>
          <p:cNvSpPr/>
          <p:nvPr/>
        </p:nvSpPr>
        <p:spPr>
          <a:xfrm>
            <a:off x="2429969" y="4522449"/>
            <a:ext cx="6833721" cy="169049"/>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6D58C0F-76CD-49FE-A2DF-DCA26810C82C}"/>
              </a:ext>
            </a:extLst>
          </p:cNvPr>
          <p:cNvSpPr/>
          <p:nvPr/>
        </p:nvSpPr>
        <p:spPr>
          <a:xfrm>
            <a:off x="2429969" y="4181834"/>
            <a:ext cx="4058136" cy="16904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FCA8BDC-3548-4557-99FF-F7B81860FC8F}"/>
              </a:ext>
            </a:extLst>
          </p:cNvPr>
          <p:cNvSpPr/>
          <p:nvPr/>
        </p:nvSpPr>
        <p:spPr>
          <a:xfrm>
            <a:off x="2894835" y="5244659"/>
            <a:ext cx="2049842" cy="9217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Seawall armoring?</a:t>
            </a:r>
          </a:p>
          <a:p>
            <a:pPr marL="171450" indent="-171450">
              <a:buFont typeface="Arial" panose="020B0604020202020204" pitchFamily="34" charset="0"/>
              <a:buChar char="•"/>
            </a:pPr>
            <a:r>
              <a:rPr lang="en-US" sz="1200" dirty="0">
                <a:solidFill>
                  <a:schemeClr val="tx1"/>
                </a:solidFill>
              </a:rPr>
              <a:t>Politically Difficult</a:t>
            </a:r>
          </a:p>
          <a:p>
            <a:pPr marL="171450" indent="-171450">
              <a:buFont typeface="Arial" panose="020B0604020202020204" pitchFamily="34" charset="0"/>
              <a:buChar char="•"/>
            </a:pPr>
            <a:r>
              <a:rPr lang="en-US" sz="1200" dirty="0">
                <a:solidFill>
                  <a:schemeClr val="tx1"/>
                </a:solidFill>
              </a:rPr>
              <a:t>Expensive</a:t>
            </a:r>
          </a:p>
          <a:p>
            <a:pPr marL="171450" indent="-171450">
              <a:buFont typeface="Arial" panose="020B0604020202020204" pitchFamily="34" charset="0"/>
              <a:buChar char="•"/>
            </a:pPr>
            <a:r>
              <a:rPr lang="en-US" sz="1200" dirty="0">
                <a:solidFill>
                  <a:schemeClr val="tx1"/>
                </a:solidFill>
              </a:rPr>
              <a:t>50 year time horizon</a:t>
            </a:r>
          </a:p>
          <a:p>
            <a:pPr marL="171450" indent="-171450">
              <a:buFont typeface="Arial" panose="020B0604020202020204" pitchFamily="34" charset="0"/>
              <a:buChar char="•"/>
            </a:pPr>
            <a:r>
              <a:rPr lang="en-US" sz="1200" dirty="0">
                <a:solidFill>
                  <a:schemeClr val="tx1"/>
                </a:solidFill>
              </a:rPr>
              <a:t>Timeframe: Long</a:t>
            </a:r>
            <a:endParaRPr lang="en-US" sz="1200" dirty="0"/>
          </a:p>
        </p:txBody>
      </p:sp>
      <p:sp>
        <p:nvSpPr>
          <p:cNvPr id="18" name="Rectangle 17">
            <a:extLst>
              <a:ext uri="{FF2B5EF4-FFF2-40B4-BE49-F238E27FC236}">
                <a16:creationId xmlns:a16="http://schemas.microsoft.com/office/drawing/2014/main" id="{773BEB64-2DB9-4F6B-B54D-EDCFA70E97E1}"/>
              </a:ext>
            </a:extLst>
          </p:cNvPr>
          <p:cNvSpPr/>
          <p:nvPr/>
        </p:nvSpPr>
        <p:spPr>
          <a:xfrm>
            <a:off x="311313" y="3527122"/>
            <a:ext cx="2049842" cy="97187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Fire fuel reduction</a:t>
            </a:r>
          </a:p>
          <a:p>
            <a:pPr marL="171450" indent="-171450">
              <a:buFont typeface="Arial" panose="020B0604020202020204" pitchFamily="34" charset="0"/>
              <a:buChar char="•"/>
            </a:pPr>
            <a:r>
              <a:rPr lang="en-US" sz="1200" dirty="0">
                <a:solidFill>
                  <a:schemeClr val="tx1"/>
                </a:solidFill>
              </a:rPr>
              <a:t>Minimal effort, volunteers</a:t>
            </a:r>
          </a:p>
          <a:p>
            <a:pPr marL="171450" indent="-171450">
              <a:buFont typeface="Arial" panose="020B0604020202020204" pitchFamily="34" charset="0"/>
              <a:buChar char="•"/>
            </a:pPr>
            <a:r>
              <a:rPr lang="en-US" sz="1200" dirty="0">
                <a:solidFill>
                  <a:schemeClr val="tx1"/>
                </a:solidFill>
              </a:rPr>
              <a:t>But… Need to keep on top of it!</a:t>
            </a:r>
          </a:p>
          <a:p>
            <a:pPr marL="171450" indent="-171450">
              <a:buFont typeface="Arial" panose="020B0604020202020204" pitchFamily="34" charset="0"/>
              <a:buChar char="•"/>
            </a:pPr>
            <a:r>
              <a:rPr lang="en-US" sz="1200" dirty="0">
                <a:solidFill>
                  <a:schemeClr val="tx1"/>
                </a:solidFill>
              </a:rPr>
              <a:t>Timeframe: short</a:t>
            </a:r>
            <a:endParaRPr lang="en-US" sz="1200" dirty="0"/>
          </a:p>
        </p:txBody>
      </p:sp>
      <p:sp>
        <p:nvSpPr>
          <p:cNvPr id="19" name="Rectangle 18">
            <a:extLst>
              <a:ext uri="{FF2B5EF4-FFF2-40B4-BE49-F238E27FC236}">
                <a16:creationId xmlns:a16="http://schemas.microsoft.com/office/drawing/2014/main" id="{EE8F856F-EDF3-4957-B60B-9580B79F3F8E}"/>
              </a:ext>
            </a:extLst>
          </p:cNvPr>
          <p:cNvSpPr/>
          <p:nvPr/>
        </p:nvSpPr>
        <p:spPr>
          <a:xfrm>
            <a:off x="9332504" y="4262886"/>
            <a:ext cx="2049842" cy="981773"/>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Tree species palette</a:t>
            </a:r>
          </a:p>
          <a:p>
            <a:pPr marL="171450" indent="-171450">
              <a:buFont typeface="Arial" panose="020B0604020202020204" pitchFamily="34" charset="0"/>
              <a:buChar char="•"/>
            </a:pPr>
            <a:r>
              <a:rPr lang="en-US" sz="1200" dirty="0">
                <a:solidFill>
                  <a:schemeClr val="tx1"/>
                </a:solidFill>
              </a:rPr>
              <a:t>Inexpensive, but…</a:t>
            </a:r>
          </a:p>
          <a:p>
            <a:pPr marL="171450" indent="-171450">
              <a:buFont typeface="Arial" panose="020B0604020202020204" pitchFamily="34" charset="0"/>
              <a:buChar char="•"/>
            </a:pPr>
            <a:r>
              <a:rPr lang="en-US" sz="1200" dirty="0">
                <a:solidFill>
                  <a:schemeClr val="tx1"/>
                </a:solidFill>
              </a:rPr>
              <a:t>50 year time horizon but must start soon!</a:t>
            </a:r>
          </a:p>
          <a:p>
            <a:pPr marL="171450" indent="-171450">
              <a:buFont typeface="Arial" panose="020B0604020202020204" pitchFamily="34" charset="0"/>
              <a:buChar char="•"/>
            </a:pPr>
            <a:r>
              <a:rPr lang="en-US" sz="1200" dirty="0">
                <a:solidFill>
                  <a:schemeClr val="tx1"/>
                </a:solidFill>
              </a:rPr>
              <a:t>Timeframe: Medium</a:t>
            </a:r>
            <a:endParaRPr lang="en-US" sz="1200" dirty="0"/>
          </a:p>
        </p:txBody>
      </p:sp>
    </p:spTree>
    <p:extLst>
      <p:ext uri="{BB962C8B-B14F-4D97-AF65-F5344CB8AC3E}">
        <p14:creationId xmlns:p14="http://schemas.microsoft.com/office/powerpoint/2010/main" val="151649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9" grpId="0" animBg="1"/>
      <p:bldP spid="11" grpId="0" animBg="1"/>
      <p:bldP spid="15"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F48D3A8A-033E-40A7-8E84-5EA30968675B}"/>
              </a:ext>
            </a:extLst>
          </p:cNvPr>
          <p:cNvGraphicFramePr>
            <a:graphicFrameLocks noGrp="1"/>
          </p:cNvGraphicFramePr>
          <p:nvPr>
            <p:extLst>
              <p:ext uri="{D42A27DB-BD31-4B8C-83A1-F6EECF244321}">
                <p14:modId xmlns:p14="http://schemas.microsoft.com/office/powerpoint/2010/main" val="2465143896"/>
              </p:ext>
            </p:extLst>
          </p:nvPr>
        </p:nvGraphicFramePr>
        <p:xfrm>
          <a:off x="2429969" y="2950711"/>
          <a:ext cx="6833721" cy="2228307"/>
        </p:xfrm>
        <a:graphic>
          <a:graphicData uri="http://schemas.openxmlformats.org/drawingml/2006/table">
            <a:tbl>
              <a:tblPr>
                <a:tableStyleId>{5C22544A-7EE6-4342-B048-85BDC9FD1C3A}</a:tableStyleId>
              </a:tblPr>
              <a:tblGrid>
                <a:gridCol w="2155603">
                  <a:extLst>
                    <a:ext uri="{9D8B030D-6E8A-4147-A177-3AD203B41FA5}">
                      <a16:colId xmlns:a16="http://schemas.microsoft.com/office/drawing/2014/main" val="2375135334"/>
                    </a:ext>
                  </a:extLst>
                </a:gridCol>
                <a:gridCol w="951676">
                  <a:extLst>
                    <a:ext uri="{9D8B030D-6E8A-4147-A177-3AD203B41FA5}">
                      <a16:colId xmlns:a16="http://schemas.microsoft.com/office/drawing/2014/main" val="63168850"/>
                    </a:ext>
                  </a:extLst>
                </a:gridCol>
                <a:gridCol w="951676">
                  <a:extLst>
                    <a:ext uri="{9D8B030D-6E8A-4147-A177-3AD203B41FA5}">
                      <a16:colId xmlns:a16="http://schemas.microsoft.com/office/drawing/2014/main" val="2674598030"/>
                    </a:ext>
                  </a:extLst>
                </a:gridCol>
                <a:gridCol w="951676">
                  <a:extLst>
                    <a:ext uri="{9D8B030D-6E8A-4147-A177-3AD203B41FA5}">
                      <a16:colId xmlns:a16="http://schemas.microsoft.com/office/drawing/2014/main" val="784504480"/>
                    </a:ext>
                  </a:extLst>
                </a:gridCol>
                <a:gridCol w="951676">
                  <a:extLst>
                    <a:ext uri="{9D8B030D-6E8A-4147-A177-3AD203B41FA5}">
                      <a16:colId xmlns:a16="http://schemas.microsoft.com/office/drawing/2014/main" val="2590691573"/>
                    </a:ext>
                  </a:extLst>
                </a:gridCol>
                <a:gridCol w="871414">
                  <a:extLst>
                    <a:ext uri="{9D8B030D-6E8A-4147-A177-3AD203B41FA5}">
                      <a16:colId xmlns:a16="http://schemas.microsoft.com/office/drawing/2014/main" val="1118494407"/>
                    </a:ext>
                  </a:extLst>
                </a:gridCol>
              </a:tblGrid>
              <a:tr h="154756">
                <a:tc rowSpan="2">
                  <a:txBody>
                    <a:bodyPr/>
                    <a:lstStyle/>
                    <a:p>
                      <a:pPr algn="ctr" fontAlgn="b"/>
                      <a:r>
                        <a:rPr lang="en-US" sz="1100" u="none" strike="noStrike" dirty="0">
                          <a:effectLst/>
                        </a:rPr>
                        <a:t>Priority Assets at Risk</a:t>
                      </a:r>
                      <a:endParaRPr lang="en-US" sz="1100" b="1" i="0" u="none" strike="noStrike" dirty="0">
                        <a:solidFill>
                          <a:srgbClr val="000000"/>
                        </a:solidFill>
                        <a:effectLst/>
                        <a:latin typeface="Calibri" panose="020F0502020204030204" pitchFamily="34" charset="0"/>
                      </a:endParaRPr>
                    </a:p>
                  </a:txBody>
                  <a:tcPr marL="5443" marR="5443" marT="5443" marB="0" anchor="b"/>
                </a:tc>
                <a:tc gridSpan="5">
                  <a:txBody>
                    <a:bodyPr/>
                    <a:lstStyle/>
                    <a:p>
                      <a:pPr algn="ctr" fontAlgn="b"/>
                      <a:r>
                        <a:rPr lang="en-US" sz="1100" u="none" strike="noStrike" dirty="0">
                          <a:effectLst/>
                        </a:rPr>
                        <a:t>Priority Hazards</a:t>
                      </a:r>
                      <a:endParaRPr lang="en-US" sz="1100" b="1" i="0" u="none" strike="noStrike" dirty="0">
                        <a:solidFill>
                          <a:srgbClr val="000000"/>
                        </a:solidFill>
                        <a:effectLst/>
                        <a:latin typeface="Calibri" panose="020F0502020204030204" pitchFamily="34" charset="0"/>
                      </a:endParaRPr>
                    </a:p>
                  </a:txBody>
                  <a:tcPr marL="5443" marR="5443" marT="5443"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36064980"/>
                  </a:ext>
                </a:extLst>
              </a:tr>
              <a:tr h="463738">
                <a:tc vMerge="1">
                  <a:txBody>
                    <a:bodyPr/>
                    <a:lstStyle/>
                    <a:p>
                      <a:endParaRPr lang="en-US"/>
                    </a:p>
                  </a:txBody>
                  <a:tcPr/>
                </a:tc>
                <a:tc>
                  <a:txBody>
                    <a:bodyPr/>
                    <a:lstStyle/>
                    <a:p>
                      <a:pPr algn="ctr" fontAlgn="b"/>
                      <a:r>
                        <a:rPr lang="en-US" sz="1100" u="none" strike="noStrike">
                          <a:effectLst/>
                        </a:rPr>
                        <a:t>Sea Level Rise</a:t>
                      </a:r>
                      <a:endParaRPr lang="en-US" sz="1100" b="1"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Wildfires</a:t>
                      </a:r>
                      <a:endParaRPr lang="en-US" sz="1100" b="1"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Stronger Storms &amp; Higher Windspeeds</a:t>
                      </a:r>
                      <a:endParaRPr lang="en-US" sz="1100" b="1"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More Variable Rainfall</a:t>
                      </a:r>
                      <a:endParaRPr lang="en-US" sz="1100" b="1"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Increased Temperature</a:t>
                      </a:r>
                      <a:endParaRPr lang="en-US" sz="1100" b="1" i="0" u="none" strike="noStrike">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770557759"/>
                  </a:ext>
                </a:extLst>
              </a:tr>
              <a:tr h="154756">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87050712"/>
                  </a:ext>
                </a:extLst>
              </a:tr>
              <a:tr h="154756">
                <a:tc>
                  <a:txBody>
                    <a:bodyPr/>
                    <a:lstStyle/>
                    <a:p>
                      <a:pPr algn="l" fontAlgn="b"/>
                      <a:r>
                        <a:rPr lang="en-US" sz="1100" b="1" i="0" u="none" strike="noStrike" baseline="0" dirty="0">
                          <a:effectLst/>
                        </a:rPr>
                        <a:t>Utilities</a:t>
                      </a:r>
                      <a:endParaRPr lang="en-US" sz="1100" b="1" i="0" u="none" strike="noStrike" baseline="0"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b="1" i="0" u="none" strike="noStrike" baseline="0" dirty="0">
                          <a:effectLst/>
                        </a:rPr>
                        <a:t> </a:t>
                      </a:r>
                      <a:endParaRPr lang="en-US" sz="1100" b="1" i="0" u="none" strike="noStrike" baseline="0"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813225163"/>
                  </a:ext>
                </a:extLst>
              </a:tr>
              <a:tr h="154756">
                <a:tc>
                  <a:txBody>
                    <a:bodyPr/>
                    <a:lstStyle/>
                    <a:p>
                      <a:pPr algn="l" fontAlgn="b"/>
                      <a:r>
                        <a:rPr lang="en-US" sz="1100" u="none" strike="noStrike">
                          <a:effectLst/>
                        </a:rPr>
                        <a:t>Water Supply (Drought Tolerance)</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4048507321"/>
                  </a:ext>
                </a:extLst>
              </a:tr>
              <a:tr h="463738">
                <a:tc>
                  <a:txBody>
                    <a:bodyPr/>
                    <a:lstStyle/>
                    <a:p>
                      <a:pPr algn="l" fontAlgn="b"/>
                      <a:r>
                        <a:rPr lang="en-US" sz="1100" u="none" strike="noStrike">
                          <a:effectLst/>
                        </a:rPr>
                        <a:t>Electrical Energy Transmission (Electric Vehicles, safety power shutoffs, outages)</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2180100170"/>
                  </a:ext>
                </a:extLst>
              </a:tr>
              <a:tr h="154756">
                <a:tc>
                  <a:txBody>
                    <a:bodyPr/>
                    <a:lstStyle/>
                    <a:p>
                      <a:pPr algn="l" fontAlgn="b"/>
                      <a:r>
                        <a:rPr lang="en-US" sz="1100" u="none" strike="noStrike">
                          <a:effectLst/>
                        </a:rPr>
                        <a:t>Sanitary Sewer System</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2117415898"/>
                  </a:ext>
                </a:extLst>
              </a:tr>
              <a:tr h="154756">
                <a:tc>
                  <a:txBody>
                    <a:bodyPr/>
                    <a:lstStyle/>
                    <a:p>
                      <a:pPr algn="l" fontAlgn="b"/>
                      <a:r>
                        <a:rPr lang="en-US" sz="1100" u="none" strike="noStrike">
                          <a:effectLst/>
                        </a:rPr>
                        <a:t>PG&amp;E underground infrastructure</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2093635453"/>
                  </a:ext>
                </a:extLst>
              </a:tr>
              <a:tr h="154756">
                <a:tc>
                  <a:txBody>
                    <a:bodyPr/>
                    <a:lstStyle/>
                    <a:p>
                      <a:pPr algn="l" fontAlgn="b"/>
                      <a:r>
                        <a:rPr lang="en-US" sz="1100" u="none" strike="noStrike">
                          <a:effectLst/>
                        </a:rPr>
                        <a:t>Storm drainage system</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345459639"/>
                  </a:ext>
                </a:extLst>
              </a:tr>
            </a:tbl>
          </a:graphicData>
        </a:graphic>
      </p:graphicFrame>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199" y="1905332"/>
            <a:ext cx="10515599" cy="453668"/>
          </a:xfrm>
        </p:spPr>
        <p:txBody>
          <a:bodyPr>
            <a:normAutofit lnSpcReduction="10000"/>
          </a:bodyPr>
          <a:lstStyle/>
          <a:p>
            <a:pPr marL="0" lvl="1" indent="0">
              <a:spcAft>
                <a:spcPts val="1200"/>
              </a:spcAft>
              <a:buClr>
                <a:srgbClr val="FFC137"/>
              </a:buClr>
              <a:buNone/>
            </a:pPr>
            <a:r>
              <a:rPr lang="en-US" sz="2800" dirty="0">
                <a:solidFill>
                  <a:srgbClr val="1F4E79"/>
                </a:solidFill>
                <a:latin typeface="Arial" panose="020B0604020202020204" pitchFamily="34" charset="0"/>
                <a:cs typeface="Arial" panose="020B0604020202020204" pitchFamily="34" charset="0"/>
              </a:rPr>
              <a:t>Prioritizing Hazards and Assets (Continued)</a:t>
            </a:r>
          </a:p>
        </p:txBody>
      </p:sp>
      <p:graphicFrame>
        <p:nvGraphicFramePr>
          <p:cNvPr id="4" name="Table 3"/>
          <p:cNvGraphicFramePr>
            <a:graphicFrameLocks noGrp="1"/>
          </p:cNvGraphicFramePr>
          <p:nvPr/>
        </p:nvGraphicFramePr>
        <p:xfrm>
          <a:off x="0" y="-60219"/>
          <a:ext cx="12192000" cy="159318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1593183">
                <a:tc>
                  <a:txBody>
                    <a:bodyPr/>
                    <a:lstStyle/>
                    <a:p>
                      <a:r>
                        <a:rPr lang="en-US" sz="3200" dirty="0">
                          <a:solidFill>
                            <a:srgbClr val="FFC137"/>
                          </a:solidFill>
                          <a:latin typeface="Verdana" panose="020B0604030504040204" pitchFamily="34" charset="0"/>
                          <a:ea typeface="Verdana" panose="020B0604030504040204" pitchFamily="34" charset="0"/>
                          <a:cs typeface="Verdana" panose="020B0604030504040204" pitchFamily="34" charset="0"/>
                        </a:rPr>
                        <a:t>           </a:t>
                      </a:r>
                      <a:r>
                        <a:rPr lang="en-US" sz="5400" b="0" dirty="0">
                          <a:solidFill>
                            <a:srgbClr val="FFC137"/>
                          </a:solidFill>
                          <a:effectLst/>
                          <a:latin typeface="Arial" panose="020B0604020202020204" pitchFamily="34" charset="0"/>
                          <a:ea typeface="Verdana" panose="020B0604030504040204" pitchFamily="34" charset="0"/>
                          <a:cs typeface="Arial" panose="020B0604020202020204" pitchFamily="34" charset="0"/>
                        </a:rPr>
                        <a:t>CITY</a:t>
                      </a:r>
                      <a:r>
                        <a:rPr lang="en-US" sz="5400" b="0" baseline="0" dirty="0">
                          <a:solidFill>
                            <a:srgbClr val="FFC137"/>
                          </a:solidFill>
                          <a:effectLst/>
                          <a:latin typeface="Arial" panose="020B0604020202020204" pitchFamily="34" charset="0"/>
                          <a:ea typeface="Verdana" panose="020B0604030504040204" pitchFamily="34" charset="0"/>
                          <a:cs typeface="Arial" panose="020B0604020202020204" pitchFamily="34" charset="0"/>
                        </a:rPr>
                        <a:t> OF CARMEL-BY-THE-SEA</a:t>
                      </a:r>
                      <a:endParaRPr lang="en-US" sz="16600" b="0" dirty="0">
                        <a:solidFill>
                          <a:srgbClr val="FFC137"/>
                        </a:solidFill>
                        <a:latin typeface="Arial" panose="020B0604020202020204" pitchFamily="34" charset="0"/>
                        <a:cs typeface="Arial" panose="020B0604020202020204" pitchFamily="34" charset="0"/>
                      </a:endParaRPr>
                    </a:p>
                  </a:txBody>
                  <a:tcPr anchor="ctr">
                    <a:solidFill>
                      <a:schemeClr val="accent1">
                        <a:lumMod val="50000"/>
                      </a:schemeClr>
                    </a:solidFill>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352" y="127754"/>
            <a:ext cx="1225296" cy="1217235"/>
          </a:xfrm>
          <a:prstGeom prst="rect">
            <a:avLst/>
          </a:prstGeom>
        </p:spPr>
      </p:pic>
      <p:sp>
        <p:nvSpPr>
          <p:cNvPr id="6" name="Rectangle 5">
            <a:extLst>
              <a:ext uri="{FF2B5EF4-FFF2-40B4-BE49-F238E27FC236}">
                <a16:creationId xmlns:a16="http://schemas.microsoft.com/office/drawing/2014/main" id="{A0BB98DB-7524-4E9E-915B-3E166648130B}"/>
              </a:ext>
            </a:extLst>
          </p:cNvPr>
          <p:cNvSpPr/>
          <p:nvPr/>
        </p:nvSpPr>
        <p:spPr>
          <a:xfrm>
            <a:off x="2429969" y="4828582"/>
            <a:ext cx="6833720" cy="1690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29BE62B-0C59-4CE3-B34A-2E8B03748495}"/>
              </a:ext>
            </a:extLst>
          </p:cNvPr>
          <p:cNvSpPr/>
          <p:nvPr/>
        </p:nvSpPr>
        <p:spPr>
          <a:xfrm>
            <a:off x="2429970" y="4647194"/>
            <a:ext cx="5957154" cy="171747"/>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6D58C0F-76CD-49FE-A2DF-DCA26810C82C}"/>
              </a:ext>
            </a:extLst>
          </p:cNvPr>
          <p:cNvSpPr/>
          <p:nvPr/>
        </p:nvSpPr>
        <p:spPr>
          <a:xfrm>
            <a:off x="2429969" y="4141704"/>
            <a:ext cx="6833720" cy="49584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FCA8BDC-3548-4557-99FF-F7B81860FC8F}"/>
              </a:ext>
            </a:extLst>
          </p:cNvPr>
          <p:cNvSpPr/>
          <p:nvPr/>
        </p:nvSpPr>
        <p:spPr>
          <a:xfrm>
            <a:off x="2894834" y="5244658"/>
            <a:ext cx="2134365" cy="11984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PG&amp;E Undergrounding</a:t>
            </a:r>
          </a:p>
          <a:p>
            <a:pPr marL="171450" indent="-171450">
              <a:buFont typeface="Arial" panose="020B0604020202020204" pitchFamily="34" charset="0"/>
              <a:buChar char="•"/>
            </a:pPr>
            <a:r>
              <a:rPr lang="en-US" sz="1200" dirty="0">
                <a:solidFill>
                  <a:schemeClr val="tx1"/>
                </a:solidFill>
              </a:rPr>
              <a:t>Expensive, but not… maybe not… necessary?</a:t>
            </a:r>
          </a:p>
          <a:p>
            <a:pPr marL="171450" indent="-171450">
              <a:buFont typeface="Arial" panose="020B0604020202020204" pitchFamily="34" charset="0"/>
              <a:buChar char="•"/>
            </a:pPr>
            <a:r>
              <a:rPr lang="en-US" sz="1200" dirty="0">
                <a:solidFill>
                  <a:schemeClr val="tx1"/>
                </a:solidFill>
              </a:rPr>
              <a:t>30 year time horizon once we start</a:t>
            </a:r>
          </a:p>
          <a:p>
            <a:pPr marL="171450" indent="-171450">
              <a:buFont typeface="Arial" panose="020B0604020202020204" pitchFamily="34" charset="0"/>
              <a:buChar char="•"/>
            </a:pPr>
            <a:r>
              <a:rPr lang="en-US" sz="1200" dirty="0">
                <a:solidFill>
                  <a:schemeClr val="tx1"/>
                </a:solidFill>
              </a:rPr>
              <a:t>Timeframe: Short to Never</a:t>
            </a:r>
            <a:endParaRPr lang="en-US" sz="1200" dirty="0"/>
          </a:p>
        </p:txBody>
      </p:sp>
      <p:sp>
        <p:nvSpPr>
          <p:cNvPr id="18" name="Rectangle 17">
            <a:extLst>
              <a:ext uri="{FF2B5EF4-FFF2-40B4-BE49-F238E27FC236}">
                <a16:creationId xmlns:a16="http://schemas.microsoft.com/office/drawing/2014/main" id="{773BEB64-2DB9-4F6B-B54D-EDCFA70E97E1}"/>
              </a:ext>
            </a:extLst>
          </p:cNvPr>
          <p:cNvSpPr/>
          <p:nvPr/>
        </p:nvSpPr>
        <p:spPr>
          <a:xfrm>
            <a:off x="9447631" y="4389628"/>
            <a:ext cx="2282048" cy="132556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Electrical Transmission (planned outages due to fire danger)</a:t>
            </a:r>
          </a:p>
          <a:p>
            <a:pPr marL="171450" indent="-171450">
              <a:buFont typeface="Arial" panose="020B0604020202020204" pitchFamily="34" charset="0"/>
              <a:buChar char="•"/>
            </a:pPr>
            <a:r>
              <a:rPr lang="en-US" sz="1200" dirty="0">
                <a:solidFill>
                  <a:schemeClr val="tx1"/>
                </a:solidFill>
              </a:rPr>
              <a:t>May get worse in the future</a:t>
            </a:r>
          </a:p>
          <a:p>
            <a:pPr marL="171450" indent="-171450">
              <a:buFont typeface="Arial" panose="020B0604020202020204" pitchFamily="34" charset="0"/>
              <a:buChar char="•"/>
            </a:pPr>
            <a:r>
              <a:rPr lang="en-US" sz="1200" dirty="0">
                <a:solidFill>
                  <a:schemeClr val="tx1"/>
                </a:solidFill>
              </a:rPr>
              <a:t>Generally, not within our control… </a:t>
            </a:r>
            <a:r>
              <a:rPr lang="en-US" sz="1200" b="1" dirty="0">
                <a:solidFill>
                  <a:schemeClr val="tx1"/>
                </a:solidFill>
              </a:rPr>
              <a:t>but can we mitigate locally?</a:t>
            </a:r>
          </a:p>
          <a:p>
            <a:pPr marL="171450" indent="-171450">
              <a:buFont typeface="Arial" panose="020B0604020202020204" pitchFamily="34" charset="0"/>
              <a:buChar char="•"/>
            </a:pPr>
            <a:r>
              <a:rPr lang="en-US" sz="1200" dirty="0">
                <a:solidFill>
                  <a:schemeClr val="tx1"/>
                </a:solidFill>
              </a:rPr>
              <a:t>Timeframe: Moderate</a:t>
            </a:r>
            <a:endParaRPr lang="en-US" sz="1200" dirty="0"/>
          </a:p>
        </p:txBody>
      </p:sp>
      <p:sp>
        <p:nvSpPr>
          <p:cNvPr id="19" name="Rectangle 18">
            <a:extLst>
              <a:ext uri="{FF2B5EF4-FFF2-40B4-BE49-F238E27FC236}">
                <a16:creationId xmlns:a16="http://schemas.microsoft.com/office/drawing/2014/main" id="{EE8F856F-EDF3-4957-B60B-9580B79F3F8E}"/>
              </a:ext>
            </a:extLst>
          </p:cNvPr>
          <p:cNvSpPr/>
          <p:nvPr/>
        </p:nvSpPr>
        <p:spPr>
          <a:xfrm>
            <a:off x="261502" y="3794160"/>
            <a:ext cx="2049842" cy="129651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Sanitary Sewer</a:t>
            </a:r>
          </a:p>
          <a:p>
            <a:pPr marL="171450" indent="-171450">
              <a:buFont typeface="Arial" panose="020B0604020202020204" pitchFamily="34" charset="0"/>
              <a:buChar char="•"/>
            </a:pPr>
            <a:r>
              <a:rPr lang="en-US" sz="1200" dirty="0">
                <a:solidFill>
                  <a:schemeClr val="tx1"/>
                </a:solidFill>
              </a:rPr>
              <a:t>Expensive, significant planning</a:t>
            </a:r>
          </a:p>
          <a:p>
            <a:pPr marL="171450" indent="-171450">
              <a:buFont typeface="Arial" panose="020B0604020202020204" pitchFamily="34" charset="0"/>
              <a:buChar char="•"/>
            </a:pPr>
            <a:r>
              <a:rPr lang="en-US" sz="1200" dirty="0">
                <a:solidFill>
                  <a:schemeClr val="tx1"/>
                </a:solidFill>
              </a:rPr>
              <a:t>Long time horizon.</a:t>
            </a:r>
          </a:p>
          <a:p>
            <a:pPr marL="171450" indent="-171450">
              <a:buFont typeface="Arial" panose="020B0604020202020204" pitchFamily="34" charset="0"/>
              <a:buChar char="•"/>
            </a:pPr>
            <a:r>
              <a:rPr lang="en-US" sz="1200" dirty="0">
                <a:solidFill>
                  <a:schemeClr val="tx1"/>
                </a:solidFill>
              </a:rPr>
              <a:t>Very important, but not our jurisdiction!</a:t>
            </a:r>
          </a:p>
          <a:p>
            <a:pPr marL="171450" indent="-171450">
              <a:buFont typeface="Arial" panose="020B0604020202020204" pitchFamily="34" charset="0"/>
              <a:buChar char="•"/>
            </a:pPr>
            <a:r>
              <a:rPr lang="en-US" sz="1200" dirty="0">
                <a:solidFill>
                  <a:schemeClr val="tx1"/>
                </a:solidFill>
              </a:rPr>
              <a:t>Timeframe: Long</a:t>
            </a:r>
            <a:endParaRPr lang="en-US" sz="1200" dirty="0"/>
          </a:p>
        </p:txBody>
      </p:sp>
      <p:sp>
        <p:nvSpPr>
          <p:cNvPr id="16" name="Rectangle 15">
            <a:extLst>
              <a:ext uri="{FF2B5EF4-FFF2-40B4-BE49-F238E27FC236}">
                <a16:creationId xmlns:a16="http://schemas.microsoft.com/office/drawing/2014/main" id="{9E207BF8-5B88-4DFB-8F01-205692EEC5DA}"/>
              </a:ext>
            </a:extLst>
          </p:cNvPr>
          <p:cNvSpPr/>
          <p:nvPr/>
        </p:nvSpPr>
        <p:spPr>
          <a:xfrm>
            <a:off x="2432531" y="3966694"/>
            <a:ext cx="6833720" cy="1690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89655AD-35D6-4191-881E-BAB764C1042D}"/>
              </a:ext>
            </a:extLst>
          </p:cNvPr>
          <p:cNvSpPr/>
          <p:nvPr/>
        </p:nvSpPr>
        <p:spPr>
          <a:xfrm>
            <a:off x="9332367" y="2938486"/>
            <a:ext cx="2282048" cy="1126379"/>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Water Supply</a:t>
            </a:r>
          </a:p>
          <a:p>
            <a:pPr marL="171450" indent="-171450">
              <a:buFont typeface="Arial" panose="020B0604020202020204" pitchFamily="34" charset="0"/>
              <a:buChar char="•"/>
            </a:pPr>
            <a:r>
              <a:rPr lang="en-US" sz="1200" dirty="0">
                <a:solidFill>
                  <a:schemeClr val="tx1"/>
                </a:solidFill>
              </a:rPr>
              <a:t>Can we have a more resilient and flexible water supply?</a:t>
            </a:r>
          </a:p>
          <a:p>
            <a:pPr marL="171450" indent="-171450">
              <a:buFont typeface="Arial" panose="020B0604020202020204" pitchFamily="34" charset="0"/>
              <a:buChar char="•"/>
            </a:pPr>
            <a:r>
              <a:rPr lang="en-US" sz="1200" dirty="0">
                <a:solidFill>
                  <a:schemeClr val="tx1"/>
                </a:solidFill>
              </a:rPr>
              <a:t>Politically charged regional issue</a:t>
            </a:r>
          </a:p>
          <a:p>
            <a:pPr marL="171450" indent="-171450">
              <a:buFont typeface="Arial" panose="020B0604020202020204" pitchFamily="34" charset="0"/>
              <a:buChar char="•"/>
            </a:pPr>
            <a:r>
              <a:rPr lang="en-US" sz="1200" dirty="0">
                <a:solidFill>
                  <a:schemeClr val="tx1"/>
                </a:solidFill>
              </a:rPr>
              <a:t>Timeframe: Moderate</a:t>
            </a:r>
            <a:endParaRPr lang="en-US" sz="1200" dirty="0"/>
          </a:p>
        </p:txBody>
      </p:sp>
    </p:spTree>
    <p:extLst>
      <p:ext uri="{BB962C8B-B14F-4D97-AF65-F5344CB8AC3E}">
        <p14:creationId xmlns:p14="http://schemas.microsoft.com/office/powerpoint/2010/main" val="147361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9" grpId="0" animBg="1"/>
      <p:bldP spid="11" grpId="0" animBg="1"/>
      <p:bldP spid="15" grpId="0" animBg="1"/>
      <p:bldP spid="18" grpId="0" animBg="1"/>
      <p:bldP spid="19" grpId="0" animBg="1"/>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710210"/>
            <a:ext cx="10515599" cy="4787463"/>
          </a:xfrm>
        </p:spPr>
        <p:txBody>
          <a:bodyPr>
            <a:normAutofit/>
          </a:bodyPr>
          <a:lstStyle/>
          <a:p>
            <a:pPr marL="0" lvl="1" indent="0">
              <a:spcAft>
                <a:spcPts val="1200"/>
              </a:spcAft>
              <a:buClr>
                <a:srgbClr val="FFC137"/>
              </a:buClr>
              <a:buNone/>
            </a:pPr>
            <a:r>
              <a:rPr lang="en-US" sz="2800" dirty="0">
                <a:solidFill>
                  <a:srgbClr val="1F4E79"/>
                </a:solidFill>
                <a:latin typeface="Arial" panose="020B0604020202020204" pitchFamily="34" charset="0"/>
                <a:cs typeface="Arial" panose="020B0604020202020204" pitchFamily="34" charset="0"/>
              </a:rPr>
              <a:t>Carmel Greenhouse Gas Inventories</a:t>
            </a:r>
            <a:endParaRPr lang="en-US" sz="2400" dirty="0">
              <a:solidFill>
                <a:srgbClr val="1F4E79"/>
              </a:solidFill>
              <a:latin typeface="Arial" panose="020B0604020202020204" pitchFamily="34" charset="0"/>
              <a:cs typeface="Arial" panose="020B0604020202020204" pitchFamily="34" charset="0"/>
            </a:endParaRPr>
          </a:p>
          <a:p>
            <a:pPr marL="0" lvl="1" indent="0" algn="ctr">
              <a:spcAft>
                <a:spcPts val="1200"/>
              </a:spcAft>
              <a:buClr>
                <a:srgbClr val="FFC137"/>
              </a:buClr>
              <a:buNone/>
            </a:pPr>
            <a:endParaRPr lang="en-US" sz="2800" dirty="0">
              <a:solidFill>
                <a:srgbClr val="1F4E79"/>
              </a:solidFill>
              <a:latin typeface="Arial" panose="020B0604020202020204" pitchFamily="34" charset="0"/>
              <a:cs typeface="Arial" panose="020B0604020202020204" pitchFamily="34" charset="0"/>
            </a:endParaRPr>
          </a:p>
          <a:p>
            <a:pPr marL="457200" lvl="1" indent="-457200" algn="ctr">
              <a:spcAft>
                <a:spcPts val="1200"/>
              </a:spcAft>
              <a:buClr>
                <a:srgbClr val="FFC137"/>
              </a:buClr>
            </a:pPr>
            <a:endParaRPr lang="en-US" sz="2800" dirty="0">
              <a:solidFill>
                <a:srgbClr val="1F4E79"/>
              </a:solidFill>
              <a:latin typeface="Arial" panose="020B0604020202020204" pitchFamily="34" charset="0"/>
              <a:cs typeface="Arial" panose="020B0604020202020204" pitchFamily="34" charset="0"/>
            </a:endParaRPr>
          </a:p>
          <a:p>
            <a:pPr marL="0" indent="0" algn="ctr">
              <a:buClr>
                <a:srgbClr val="FFC137"/>
              </a:buClr>
              <a:buNone/>
            </a:pPr>
            <a:endParaRPr lang="en-US" dirty="0">
              <a:solidFill>
                <a:srgbClr val="1F4E79"/>
              </a:solidFill>
              <a:latin typeface="Arial" panose="020B0604020202020204" pitchFamily="34" charset="0"/>
              <a:cs typeface="Arial" panose="020B0604020202020204" pitchFamily="34" charset="0"/>
            </a:endParaRPr>
          </a:p>
          <a:p>
            <a:pPr algn="ctr">
              <a:spcAft>
                <a:spcPts val="1200"/>
              </a:spcAft>
              <a:buClr>
                <a:srgbClr val="FFC137"/>
              </a:buClr>
            </a:pPr>
            <a:endParaRPr lang="en-US" dirty="0">
              <a:solidFill>
                <a:srgbClr val="1F4E79"/>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nvGraphicFramePr>
        <p:xfrm>
          <a:off x="0" y="-60219"/>
          <a:ext cx="12192000" cy="159318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1593183">
                <a:tc>
                  <a:txBody>
                    <a:bodyPr/>
                    <a:lstStyle/>
                    <a:p>
                      <a:r>
                        <a:rPr lang="en-US" sz="3200" dirty="0">
                          <a:solidFill>
                            <a:srgbClr val="FFC137"/>
                          </a:solidFill>
                          <a:latin typeface="Verdana" panose="020B0604030504040204" pitchFamily="34" charset="0"/>
                          <a:ea typeface="Verdana" panose="020B0604030504040204" pitchFamily="34" charset="0"/>
                          <a:cs typeface="Verdana" panose="020B0604030504040204" pitchFamily="34" charset="0"/>
                        </a:rPr>
                        <a:t>           </a:t>
                      </a:r>
                      <a:r>
                        <a:rPr lang="en-US" sz="5400" b="0" dirty="0">
                          <a:solidFill>
                            <a:srgbClr val="FFC137"/>
                          </a:solidFill>
                          <a:effectLst/>
                          <a:latin typeface="Arial" panose="020B0604020202020204" pitchFamily="34" charset="0"/>
                          <a:ea typeface="Verdana" panose="020B0604030504040204" pitchFamily="34" charset="0"/>
                          <a:cs typeface="Arial" panose="020B0604020202020204" pitchFamily="34" charset="0"/>
                        </a:rPr>
                        <a:t>CITY</a:t>
                      </a:r>
                      <a:r>
                        <a:rPr lang="en-US" sz="5400" b="0" baseline="0" dirty="0">
                          <a:solidFill>
                            <a:srgbClr val="FFC137"/>
                          </a:solidFill>
                          <a:effectLst/>
                          <a:latin typeface="Arial" panose="020B0604020202020204" pitchFamily="34" charset="0"/>
                          <a:ea typeface="Verdana" panose="020B0604030504040204" pitchFamily="34" charset="0"/>
                          <a:cs typeface="Arial" panose="020B0604020202020204" pitchFamily="34" charset="0"/>
                        </a:rPr>
                        <a:t> OF CARMEL-BY-THE-SEA</a:t>
                      </a:r>
                      <a:endParaRPr lang="en-US" sz="16600" b="0" dirty="0">
                        <a:solidFill>
                          <a:srgbClr val="FFC137"/>
                        </a:solidFill>
                        <a:latin typeface="Arial" panose="020B0604020202020204" pitchFamily="34" charset="0"/>
                        <a:cs typeface="Arial" panose="020B0604020202020204" pitchFamily="34" charset="0"/>
                      </a:endParaRPr>
                    </a:p>
                  </a:txBody>
                  <a:tcPr anchor="ctr">
                    <a:solidFill>
                      <a:schemeClr val="accent1">
                        <a:lumMod val="50000"/>
                      </a:schemeClr>
                    </a:solidFill>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352" y="127754"/>
            <a:ext cx="1225296" cy="1217235"/>
          </a:xfrm>
          <a:prstGeom prst="rect">
            <a:avLst/>
          </a:prstGeom>
        </p:spPr>
      </p:pic>
      <p:sp>
        <p:nvSpPr>
          <p:cNvPr id="6" name="Title 1">
            <a:extLst>
              <a:ext uri="{FF2B5EF4-FFF2-40B4-BE49-F238E27FC236}">
                <a16:creationId xmlns:a16="http://schemas.microsoft.com/office/drawing/2014/main" id="{649757AF-8BC2-490A-9B94-831BB6BFAD2A}"/>
              </a:ext>
            </a:extLst>
          </p:cNvPr>
          <p:cNvSpPr txBox="1">
            <a:spLocks/>
          </p:cNvSpPr>
          <p:nvPr/>
        </p:nvSpPr>
        <p:spPr>
          <a:xfrm>
            <a:off x="1513936" y="25879"/>
            <a:ext cx="8382000"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b="1" dirty="0">
              <a:solidFill>
                <a:srgbClr val="0085A9"/>
              </a:solidFill>
            </a:endParaRPr>
          </a:p>
        </p:txBody>
      </p:sp>
      <p:graphicFrame>
        <p:nvGraphicFramePr>
          <p:cNvPr id="7" name="Table 6">
            <a:extLst>
              <a:ext uri="{FF2B5EF4-FFF2-40B4-BE49-F238E27FC236}">
                <a16:creationId xmlns:a16="http://schemas.microsoft.com/office/drawing/2014/main" id="{5B42E90B-7DB5-42F0-9ACB-012104851AE8}"/>
              </a:ext>
            </a:extLst>
          </p:cNvPr>
          <p:cNvGraphicFramePr>
            <a:graphicFrameLocks noGrp="1"/>
          </p:cNvGraphicFramePr>
          <p:nvPr>
            <p:extLst>
              <p:ext uri="{D42A27DB-BD31-4B8C-83A1-F6EECF244321}">
                <p14:modId xmlns:p14="http://schemas.microsoft.com/office/powerpoint/2010/main" val="1669394216"/>
              </p:ext>
            </p:extLst>
          </p:nvPr>
        </p:nvGraphicFramePr>
        <p:xfrm>
          <a:off x="2266790" y="5230907"/>
          <a:ext cx="7848600" cy="1375650"/>
        </p:xfrm>
        <a:graphic>
          <a:graphicData uri="http://schemas.openxmlformats.org/drawingml/2006/table">
            <a:tbl>
              <a:tblPr/>
              <a:tblGrid>
                <a:gridCol w="24384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tblGrid>
              <a:tr h="381000">
                <a:tc>
                  <a:txBody>
                    <a:bodyPr/>
                    <a:lstStyle/>
                    <a:p>
                      <a:pPr algn="ctr" fontAlgn="t"/>
                      <a:r>
                        <a:rPr lang="en-US" sz="1100" b="1" i="0" u="none" strike="noStrike" dirty="0">
                          <a:solidFill>
                            <a:srgbClr val="2F2B20"/>
                          </a:solidFill>
                          <a:effectLst/>
                          <a:latin typeface="+mn-lt"/>
                        </a:rPr>
                        <a:t>Community Emissions by Sector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7BBE1"/>
                    </a:solidFill>
                  </a:tcPr>
                </a:tc>
                <a:tc>
                  <a:txBody>
                    <a:bodyPr/>
                    <a:lstStyle/>
                    <a:p>
                      <a:pPr algn="ctr" fontAlgn="t"/>
                      <a:r>
                        <a:rPr lang="en-US" sz="1100" b="0" i="0" u="none" strike="noStrike" dirty="0">
                          <a:solidFill>
                            <a:srgbClr val="2F2B20"/>
                          </a:solidFill>
                          <a:effectLst/>
                          <a:latin typeface="+mn-lt"/>
                        </a:rPr>
                        <a:t>Residential</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7BBE1"/>
                    </a:solidFill>
                  </a:tcPr>
                </a:tc>
                <a:tc>
                  <a:txBody>
                    <a:bodyPr/>
                    <a:lstStyle/>
                    <a:p>
                      <a:pPr algn="ctr" fontAlgn="t"/>
                      <a:r>
                        <a:rPr lang="en-US" sz="1100" b="0" i="0" u="none" strike="noStrike" dirty="0">
                          <a:solidFill>
                            <a:srgbClr val="2F2B20"/>
                          </a:solidFill>
                          <a:effectLst/>
                          <a:latin typeface="+mn-lt"/>
                        </a:rPr>
                        <a:t>Commercial</a:t>
                      </a:r>
                      <a:br>
                        <a:rPr lang="en-US" sz="1100" b="0" i="0" u="none" strike="noStrike" dirty="0">
                          <a:solidFill>
                            <a:srgbClr val="2F2B20"/>
                          </a:solidFill>
                          <a:effectLst/>
                          <a:latin typeface="+mn-lt"/>
                        </a:rPr>
                      </a:br>
                      <a:r>
                        <a:rPr lang="en-US" sz="1100" b="0" i="0" u="none" strike="noStrike" dirty="0">
                          <a:solidFill>
                            <a:srgbClr val="2F2B20"/>
                          </a:solidFill>
                          <a:effectLst/>
                          <a:latin typeface="+mn-lt"/>
                        </a:rPr>
                        <a:t>/ Industrial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7BBE1"/>
                    </a:solidFill>
                  </a:tcPr>
                </a:tc>
                <a:tc>
                  <a:txBody>
                    <a:bodyPr/>
                    <a:lstStyle/>
                    <a:p>
                      <a:pPr algn="ctr" fontAlgn="t"/>
                      <a:r>
                        <a:rPr lang="en-US" sz="1100" b="0" i="0" u="none" strike="noStrike" dirty="0">
                          <a:solidFill>
                            <a:srgbClr val="2F2B20"/>
                          </a:solidFill>
                          <a:effectLst/>
                          <a:latin typeface="+mn-lt"/>
                        </a:rPr>
                        <a:t>Transportation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7BBE1"/>
                    </a:solidFill>
                  </a:tcPr>
                </a:tc>
                <a:tc>
                  <a:txBody>
                    <a:bodyPr/>
                    <a:lstStyle/>
                    <a:p>
                      <a:pPr algn="ctr" fontAlgn="t"/>
                      <a:r>
                        <a:rPr lang="en-US" sz="1100" b="0" i="0" u="none" strike="noStrike" dirty="0">
                          <a:solidFill>
                            <a:srgbClr val="2F2B20"/>
                          </a:solidFill>
                          <a:effectLst/>
                          <a:latin typeface="+mn-lt"/>
                        </a:rPr>
                        <a:t>Solid Waste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7BBE1"/>
                    </a:solidFill>
                  </a:tcPr>
                </a:tc>
                <a:tc>
                  <a:txBody>
                    <a:bodyPr/>
                    <a:lstStyle/>
                    <a:p>
                      <a:pPr algn="ctr" fontAlgn="t"/>
                      <a:r>
                        <a:rPr lang="en-US" sz="1100" b="0" i="0" u="none" strike="noStrike" dirty="0">
                          <a:solidFill>
                            <a:srgbClr val="2F2B20"/>
                          </a:solidFill>
                          <a:effectLst/>
                          <a:latin typeface="+mn-lt"/>
                        </a:rPr>
                        <a:t>Wastewater</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7BBE1"/>
                    </a:solidFill>
                  </a:tcPr>
                </a:tc>
                <a:tc>
                  <a:txBody>
                    <a:bodyPr/>
                    <a:lstStyle/>
                    <a:p>
                      <a:pPr algn="ctr" fontAlgn="t"/>
                      <a:r>
                        <a:rPr lang="en-US" sz="1100" b="0" i="0" u="none" strike="noStrike" dirty="0">
                          <a:solidFill>
                            <a:srgbClr val="2F2B20"/>
                          </a:solidFill>
                          <a:effectLst/>
                          <a:latin typeface="+mn-lt"/>
                        </a:rPr>
                        <a:t>Total</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7BBE1"/>
                    </a:solidFill>
                  </a:tcPr>
                </a:tc>
                <a:extLst>
                  <a:ext uri="{0D108BD9-81ED-4DB2-BD59-A6C34878D82A}">
                    <a16:rowId xmlns:a16="http://schemas.microsoft.com/office/drawing/2014/main" val="10000"/>
                  </a:ext>
                </a:extLst>
              </a:tr>
              <a:tr h="216615">
                <a:tc>
                  <a:txBody>
                    <a:bodyPr/>
                    <a:lstStyle/>
                    <a:p>
                      <a:pPr algn="l" fontAlgn="t"/>
                      <a:r>
                        <a:rPr lang="en-US" sz="1100" b="1" i="0" u="none" strike="noStrike" dirty="0">
                          <a:solidFill>
                            <a:srgbClr val="2F2B20"/>
                          </a:solidFill>
                          <a:effectLst/>
                          <a:latin typeface="+mn-lt"/>
                        </a:rPr>
                        <a:t>2005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F1"/>
                    </a:solidFill>
                  </a:tcPr>
                </a:tc>
                <a:tc>
                  <a:txBody>
                    <a:bodyPr/>
                    <a:lstStyle/>
                    <a:p>
                      <a:pPr algn="r" fontAlgn="t"/>
                      <a:r>
                        <a:rPr lang="en-US" sz="1100" b="0" i="0" u="none" strike="noStrike">
                          <a:solidFill>
                            <a:srgbClr val="2F2B20"/>
                          </a:solidFill>
                          <a:effectLst/>
                          <a:latin typeface="+mn-lt"/>
                        </a:rPr>
                        <a:t>       12,336 </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F1"/>
                    </a:solidFill>
                  </a:tcPr>
                </a:tc>
                <a:tc>
                  <a:txBody>
                    <a:bodyPr/>
                    <a:lstStyle/>
                    <a:p>
                      <a:pPr algn="r" fontAlgn="t"/>
                      <a:r>
                        <a:rPr lang="en-US" sz="1100" b="0" i="0" u="none" strike="noStrike">
                          <a:solidFill>
                            <a:srgbClr val="2F2B20"/>
                          </a:solidFill>
                          <a:effectLst/>
                          <a:latin typeface="+mn-lt"/>
                        </a:rPr>
                        <a:t>        10,468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F1"/>
                    </a:solidFill>
                  </a:tcPr>
                </a:tc>
                <a:tc>
                  <a:txBody>
                    <a:bodyPr/>
                    <a:lstStyle/>
                    <a:p>
                      <a:pPr algn="r" fontAlgn="t"/>
                      <a:r>
                        <a:rPr lang="en-US" sz="1100" b="0" i="0" u="none" strike="noStrike">
                          <a:solidFill>
                            <a:srgbClr val="2F2B20"/>
                          </a:solidFill>
                          <a:effectLst/>
                          <a:latin typeface="+mn-lt"/>
                        </a:rPr>
                        <a:t>   14,844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F1"/>
                    </a:solidFill>
                  </a:tcPr>
                </a:tc>
                <a:tc>
                  <a:txBody>
                    <a:bodyPr/>
                    <a:lstStyle/>
                    <a:p>
                      <a:pPr algn="r" fontAlgn="t"/>
                      <a:r>
                        <a:rPr lang="en-US" sz="1100" b="0" i="0" u="none" strike="noStrike">
                          <a:solidFill>
                            <a:srgbClr val="2F2B20"/>
                          </a:solidFill>
                          <a:effectLst/>
                          <a:latin typeface="+mn-lt"/>
                        </a:rPr>
                        <a:t>  3,036 </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F1"/>
                    </a:solidFill>
                  </a:tcPr>
                </a:tc>
                <a:tc>
                  <a:txBody>
                    <a:bodyPr/>
                    <a:lstStyle/>
                    <a:p>
                      <a:pPr algn="r" fontAlgn="t"/>
                      <a:r>
                        <a:rPr lang="en-US" sz="1100" b="0" i="0" u="none" strike="noStrike" dirty="0">
                          <a:solidFill>
                            <a:srgbClr val="2F2B20"/>
                          </a:solidFill>
                          <a:effectLst/>
                          <a:latin typeface="+mn-lt"/>
                        </a:rPr>
                        <a:t>                76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F1"/>
                    </a:solidFill>
                  </a:tcPr>
                </a:tc>
                <a:tc>
                  <a:txBody>
                    <a:bodyPr/>
                    <a:lstStyle/>
                    <a:p>
                      <a:pPr algn="r" fontAlgn="t"/>
                      <a:r>
                        <a:rPr lang="en-US" sz="1100" b="0" i="0" u="none" strike="noStrike">
                          <a:solidFill>
                            <a:srgbClr val="2F2B20"/>
                          </a:solidFill>
                          <a:effectLst/>
                          <a:latin typeface="+mn-lt"/>
                        </a:rPr>
                        <a:t>  40,760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F1"/>
                    </a:solidFill>
                  </a:tcPr>
                </a:tc>
                <a:extLst>
                  <a:ext uri="{0D108BD9-81ED-4DB2-BD59-A6C34878D82A}">
                    <a16:rowId xmlns:a16="http://schemas.microsoft.com/office/drawing/2014/main" val="10001"/>
                  </a:ext>
                </a:extLst>
              </a:tr>
              <a:tr h="216615">
                <a:tc>
                  <a:txBody>
                    <a:bodyPr/>
                    <a:lstStyle/>
                    <a:p>
                      <a:pPr algn="l" fontAlgn="t"/>
                      <a:r>
                        <a:rPr lang="en-US" sz="1100" b="1" i="0" u="none" strike="noStrike" dirty="0">
                          <a:solidFill>
                            <a:srgbClr val="2F2B20"/>
                          </a:solidFill>
                          <a:effectLst/>
                          <a:latin typeface="+mn-lt"/>
                        </a:rPr>
                        <a:t>2010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100" b="0" i="0" u="none" strike="noStrike">
                          <a:solidFill>
                            <a:srgbClr val="2F2B20"/>
                          </a:solidFill>
                          <a:effectLst/>
                          <a:latin typeface="+mn-lt"/>
                        </a:rPr>
                        <a:t>       13,060 </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100" b="0" i="0" u="none" strike="noStrike">
                          <a:solidFill>
                            <a:srgbClr val="2F2B20"/>
                          </a:solidFill>
                          <a:effectLst/>
                          <a:latin typeface="+mn-lt"/>
                        </a:rPr>
                        <a:t>        10,618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100" b="0" i="0" u="none" strike="noStrike">
                          <a:solidFill>
                            <a:srgbClr val="2F2B20"/>
                          </a:solidFill>
                          <a:effectLst/>
                          <a:latin typeface="+mn-lt"/>
                        </a:rPr>
                        <a:t>   14,662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100" b="0" i="0" u="none" strike="noStrike">
                          <a:solidFill>
                            <a:srgbClr val="2F2B20"/>
                          </a:solidFill>
                          <a:effectLst/>
                          <a:latin typeface="+mn-lt"/>
                        </a:rPr>
                        <a:t>  1,639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100" b="0" i="0" u="none" strike="noStrike" dirty="0">
                          <a:solidFill>
                            <a:srgbClr val="2F2B20"/>
                          </a:solidFill>
                          <a:effectLst/>
                          <a:latin typeface="+mn-lt"/>
                        </a:rPr>
                        <a:t>                72 </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100" b="0" i="0" u="none" strike="noStrike">
                          <a:solidFill>
                            <a:srgbClr val="2F2B20"/>
                          </a:solidFill>
                          <a:effectLst/>
                          <a:latin typeface="+mn-lt"/>
                        </a:rPr>
                        <a:t>  40,051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16615">
                <a:tc>
                  <a:txBody>
                    <a:bodyPr/>
                    <a:lstStyle/>
                    <a:p>
                      <a:pPr algn="l" fontAlgn="t"/>
                      <a:r>
                        <a:rPr lang="en-US" sz="1100" b="1" i="0" u="none" strike="noStrike" dirty="0">
                          <a:solidFill>
                            <a:srgbClr val="2F2B20"/>
                          </a:solidFill>
                          <a:effectLst/>
                          <a:latin typeface="+mn-lt"/>
                        </a:rPr>
                        <a:t>2015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F1"/>
                    </a:solidFill>
                  </a:tcPr>
                </a:tc>
                <a:tc>
                  <a:txBody>
                    <a:bodyPr/>
                    <a:lstStyle/>
                    <a:p>
                      <a:pPr algn="r" fontAlgn="t"/>
                      <a:r>
                        <a:rPr lang="en-US" sz="1100" b="0" i="0" u="none" strike="noStrike">
                          <a:solidFill>
                            <a:srgbClr val="2F2B20"/>
                          </a:solidFill>
                          <a:effectLst/>
                          <a:latin typeface="+mn-lt"/>
                        </a:rPr>
                        <a:t>         9,687 </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F1"/>
                    </a:solidFill>
                  </a:tcPr>
                </a:tc>
                <a:tc>
                  <a:txBody>
                    <a:bodyPr/>
                    <a:lstStyle/>
                    <a:p>
                      <a:pPr algn="r" fontAlgn="t"/>
                      <a:r>
                        <a:rPr lang="en-US" sz="1100" b="0" i="0" u="none" strike="noStrike">
                          <a:solidFill>
                            <a:srgbClr val="2F2B20"/>
                          </a:solidFill>
                          <a:effectLst/>
                          <a:latin typeface="+mn-lt"/>
                        </a:rPr>
                        <a:t>          8,001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F1"/>
                    </a:solidFill>
                  </a:tcPr>
                </a:tc>
                <a:tc>
                  <a:txBody>
                    <a:bodyPr/>
                    <a:lstStyle/>
                    <a:p>
                      <a:pPr algn="r" fontAlgn="t"/>
                      <a:r>
                        <a:rPr lang="en-US" sz="1100" b="0" i="0" u="none" strike="noStrike">
                          <a:solidFill>
                            <a:srgbClr val="2F2B20"/>
                          </a:solidFill>
                          <a:effectLst/>
                          <a:latin typeface="+mn-lt"/>
                        </a:rPr>
                        <a:t>     8,169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F1"/>
                    </a:solidFill>
                  </a:tcPr>
                </a:tc>
                <a:tc>
                  <a:txBody>
                    <a:bodyPr/>
                    <a:lstStyle/>
                    <a:p>
                      <a:pPr algn="r" fontAlgn="t"/>
                      <a:r>
                        <a:rPr lang="en-US" sz="1100" b="0" i="0" u="none" strike="noStrike">
                          <a:solidFill>
                            <a:srgbClr val="2F2B20"/>
                          </a:solidFill>
                          <a:effectLst/>
                          <a:latin typeface="+mn-lt"/>
                        </a:rPr>
                        <a:t>  1,527 </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F1"/>
                    </a:solidFill>
                  </a:tcPr>
                </a:tc>
                <a:tc>
                  <a:txBody>
                    <a:bodyPr/>
                    <a:lstStyle/>
                    <a:p>
                      <a:pPr algn="r" fontAlgn="t"/>
                      <a:r>
                        <a:rPr lang="en-US" sz="1100" b="0" i="0" u="none" strike="noStrike" dirty="0">
                          <a:solidFill>
                            <a:srgbClr val="2F2B20"/>
                          </a:solidFill>
                          <a:effectLst/>
                          <a:latin typeface="+mn-lt"/>
                        </a:rPr>
                        <a:t>                74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F1"/>
                    </a:solidFill>
                  </a:tcPr>
                </a:tc>
                <a:tc>
                  <a:txBody>
                    <a:bodyPr/>
                    <a:lstStyle/>
                    <a:p>
                      <a:pPr algn="r" fontAlgn="t"/>
                      <a:r>
                        <a:rPr lang="en-US" sz="1100" b="0" i="0" u="none" strike="noStrike">
                          <a:solidFill>
                            <a:srgbClr val="2F2B20"/>
                          </a:solidFill>
                          <a:effectLst/>
                          <a:latin typeface="+mn-lt"/>
                        </a:rPr>
                        <a:t>  27,458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F1"/>
                    </a:solidFill>
                  </a:tcPr>
                </a:tc>
                <a:extLst>
                  <a:ext uri="{0D108BD9-81ED-4DB2-BD59-A6C34878D82A}">
                    <a16:rowId xmlns:a16="http://schemas.microsoft.com/office/drawing/2014/main" val="10003"/>
                  </a:ext>
                </a:extLst>
              </a:tr>
              <a:tr h="216615">
                <a:tc>
                  <a:txBody>
                    <a:bodyPr/>
                    <a:lstStyle/>
                    <a:p>
                      <a:pPr algn="l" fontAlgn="t"/>
                      <a:r>
                        <a:rPr lang="en-US" sz="1100" b="1" i="0" u="none" strike="noStrike" dirty="0">
                          <a:solidFill>
                            <a:srgbClr val="2F2B20"/>
                          </a:solidFill>
                          <a:effectLst/>
                          <a:latin typeface="+mn-lt"/>
                        </a:rPr>
                        <a:t>2030, -40% change from 2005 (-11% from 2015)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t"/>
                      <a:r>
                        <a:rPr lang="en-US" sz="1100" b="0" i="0" u="none" strike="noStrike" dirty="0">
                          <a:solidFill>
                            <a:srgbClr val="2F2B20"/>
                          </a:solidFill>
                          <a:effectLst/>
                          <a:latin typeface="+mn-lt"/>
                        </a:rPr>
                        <a:t>7,401</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t"/>
                      <a:r>
                        <a:rPr lang="en-US" sz="1100" b="0" i="0" u="none" strike="noStrike" dirty="0">
                          <a:solidFill>
                            <a:srgbClr val="2F2B20"/>
                          </a:solidFill>
                          <a:effectLst/>
                          <a:latin typeface="+mn-lt"/>
                        </a:rPr>
                        <a:t>6,281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t"/>
                      <a:r>
                        <a:rPr lang="en-US" sz="1100" b="0" i="0" u="none" strike="noStrike" dirty="0">
                          <a:solidFill>
                            <a:srgbClr val="2F2B20"/>
                          </a:solidFill>
                          <a:effectLst/>
                          <a:latin typeface="+mn-lt"/>
                        </a:rPr>
                        <a:t>8,906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t"/>
                      <a:r>
                        <a:rPr lang="en-US" sz="1100" b="0" i="0" u="none" strike="noStrike" dirty="0">
                          <a:solidFill>
                            <a:srgbClr val="2F2B20"/>
                          </a:solidFill>
                          <a:effectLst/>
                          <a:latin typeface="+mn-lt"/>
                        </a:rPr>
                        <a:t>1,821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t"/>
                      <a:r>
                        <a:rPr lang="en-US" sz="1100" b="0" i="0" u="none" strike="noStrike" dirty="0">
                          <a:solidFill>
                            <a:srgbClr val="2F2B20"/>
                          </a:solidFill>
                          <a:effectLst/>
                          <a:latin typeface="+mn-lt"/>
                        </a:rPr>
                        <a:t>46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t"/>
                      <a:r>
                        <a:rPr lang="en-US" sz="1100" b="0" i="0" u="none" strike="noStrike" dirty="0">
                          <a:solidFill>
                            <a:srgbClr val="2F2B20"/>
                          </a:solidFill>
                          <a:effectLst/>
                          <a:latin typeface="+mn-lt"/>
                        </a:rPr>
                        <a:t>24,456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4"/>
                  </a:ext>
                </a:extLst>
              </a:tr>
            </a:tbl>
          </a:graphicData>
        </a:graphic>
      </p:graphicFrame>
      <p:graphicFrame>
        <p:nvGraphicFramePr>
          <p:cNvPr id="8" name="Chart 7">
            <a:extLst>
              <a:ext uri="{FF2B5EF4-FFF2-40B4-BE49-F238E27FC236}">
                <a16:creationId xmlns:a16="http://schemas.microsoft.com/office/drawing/2014/main" id="{8E72D63A-91D0-4011-9E42-F444467B983B}"/>
              </a:ext>
            </a:extLst>
          </p:cNvPr>
          <p:cNvGraphicFramePr>
            <a:graphicFrameLocks/>
          </p:cNvGraphicFramePr>
          <p:nvPr/>
        </p:nvGraphicFramePr>
        <p:xfrm>
          <a:off x="3096664" y="2272554"/>
          <a:ext cx="6109447" cy="2597203"/>
        </p:xfrm>
        <a:graphic>
          <a:graphicData uri="http://schemas.openxmlformats.org/drawingml/2006/chart">
            <c:chart xmlns:c="http://schemas.openxmlformats.org/drawingml/2006/chart" xmlns:r="http://schemas.openxmlformats.org/officeDocument/2006/relationships" r:id="rId4"/>
          </a:graphicData>
        </a:graphic>
      </p:graphicFrame>
      <p:sp>
        <p:nvSpPr>
          <p:cNvPr id="9" name="Arrow: Left-Right 8">
            <a:extLst>
              <a:ext uri="{FF2B5EF4-FFF2-40B4-BE49-F238E27FC236}">
                <a16:creationId xmlns:a16="http://schemas.microsoft.com/office/drawing/2014/main" id="{8419C8D6-01BE-4D8B-8EED-DD01128B002D}"/>
              </a:ext>
            </a:extLst>
          </p:cNvPr>
          <p:cNvSpPr/>
          <p:nvPr/>
        </p:nvSpPr>
        <p:spPr>
          <a:xfrm>
            <a:off x="3561347" y="4910667"/>
            <a:ext cx="2299369" cy="258511"/>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C2E217C-85C9-45BA-A3C1-6FC95B74E855}"/>
              </a:ext>
            </a:extLst>
          </p:cNvPr>
          <p:cNvSpPr/>
          <p:nvPr/>
        </p:nvSpPr>
        <p:spPr>
          <a:xfrm>
            <a:off x="1903663" y="6267117"/>
            <a:ext cx="8480926" cy="438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638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p>
        </p:txBody>
      </p:sp>
      <p:sp>
        <p:nvSpPr>
          <p:cNvPr id="3" name="Content Placeholder 2"/>
          <p:cNvSpPr>
            <a:spLocks noGrp="1"/>
          </p:cNvSpPr>
          <p:nvPr>
            <p:ph idx="1"/>
          </p:nvPr>
        </p:nvSpPr>
        <p:spPr>
          <a:xfrm>
            <a:off x="838200" y="1710211"/>
            <a:ext cx="10415067" cy="641104"/>
          </a:xfrm>
        </p:spPr>
        <p:txBody>
          <a:bodyPr>
            <a:normAutofit/>
          </a:bodyPr>
          <a:lstStyle/>
          <a:p>
            <a:pPr marL="0" lvl="1" indent="0">
              <a:spcAft>
                <a:spcPts val="1200"/>
              </a:spcAft>
              <a:buClr>
                <a:srgbClr val="FFC137"/>
              </a:buClr>
              <a:buNone/>
            </a:pPr>
            <a:r>
              <a:rPr lang="en-US" sz="2800" dirty="0">
                <a:solidFill>
                  <a:srgbClr val="1F4E79"/>
                </a:solidFill>
                <a:latin typeface="Arial" panose="020B0604020202020204" pitchFamily="34" charset="0"/>
                <a:cs typeface="Arial" panose="020B0604020202020204" pitchFamily="34" charset="0"/>
              </a:rPr>
              <a:t>Reaching Emissions Targets</a:t>
            </a:r>
            <a:endParaRPr lang="en-US" sz="2400" dirty="0">
              <a:solidFill>
                <a:srgbClr val="1F4E79"/>
              </a:solidFill>
              <a:latin typeface="Arial" panose="020B0604020202020204" pitchFamily="34" charset="0"/>
              <a:cs typeface="Arial" panose="020B0604020202020204" pitchFamily="34" charset="0"/>
            </a:endParaRPr>
          </a:p>
          <a:p>
            <a:pPr marL="0" lvl="1" indent="0" algn="ctr">
              <a:spcAft>
                <a:spcPts val="1200"/>
              </a:spcAft>
              <a:buClr>
                <a:srgbClr val="FFC137"/>
              </a:buClr>
              <a:buNone/>
            </a:pPr>
            <a:endParaRPr lang="en-US" sz="2800" dirty="0">
              <a:solidFill>
                <a:srgbClr val="1F4E79"/>
              </a:solidFill>
              <a:latin typeface="Arial" panose="020B0604020202020204" pitchFamily="34" charset="0"/>
              <a:cs typeface="Arial" panose="020B0604020202020204" pitchFamily="34" charset="0"/>
            </a:endParaRPr>
          </a:p>
          <a:p>
            <a:pPr marL="457200" lvl="1" indent="-457200" algn="ctr">
              <a:spcAft>
                <a:spcPts val="1200"/>
              </a:spcAft>
              <a:buClr>
                <a:srgbClr val="FFC137"/>
              </a:buClr>
            </a:pPr>
            <a:endParaRPr lang="en-US" sz="2800" dirty="0">
              <a:solidFill>
                <a:srgbClr val="1F4E79"/>
              </a:solidFill>
              <a:latin typeface="Arial" panose="020B0604020202020204" pitchFamily="34" charset="0"/>
              <a:cs typeface="Arial" panose="020B0604020202020204" pitchFamily="34" charset="0"/>
            </a:endParaRPr>
          </a:p>
          <a:p>
            <a:pPr marL="0" indent="0" algn="ctr">
              <a:buClr>
                <a:srgbClr val="FFC137"/>
              </a:buClr>
              <a:buNone/>
            </a:pPr>
            <a:endParaRPr lang="en-US" dirty="0">
              <a:solidFill>
                <a:srgbClr val="1F4E79"/>
              </a:solidFill>
              <a:latin typeface="Arial" panose="020B0604020202020204" pitchFamily="34" charset="0"/>
              <a:cs typeface="Arial" panose="020B0604020202020204" pitchFamily="34" charset="0"/>
            </a:endParaRPr>
          </a:p>
          <a:p>
            <a:pPr algn="ctr">
              <a:spcAft>
                <a:spcPts val="1200"/>
              </a:spcAft>
              <a:buClr>
                <a:srgbClr val="FFC137"/>
              </a:buClr>
            </a:pPr>
            <a:endParaRPr lang="en-US" dirty="0">
              <a:solidFill>
                <a:srgbClr val="1F4E79"/>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nvGraphicFramePr>
        <p:xfrm>
          <a:off x="0" y="-60219"/>
          <a:ext cx="12192000" cy="159318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1593183">
                <a:tc>
                  <a:txBody>
                    <a:bodyPr/>
                    <a:lstStyle/>
                    <a:p>
                      <a:r>
                        <a:rPr lang="en-US" sz="3200" dirty="0">
                          <a:solidFill>
                            <a:srgbClr val="FFC137"/>
                          </a:solidFill>
                          <a:latin typeface="Verdana" panose="020B0604030504040204" pitchFamily="34" charset="0"/>
                          <a:ea typeface="Verdana" panose="020B0604030504040204" pitchFamily="34" charset="0"/>
                          <a:cs typeface="Verdana" panose="020B0604030504040204" pitchFamily="34" charset="0"/>
                        </a:rPr>
                        <a:t>           </a:t>
                      </a:r>
                      <a:r>
                        <a:rPr lang="en-US" sz="5400" b="0" dirty="0">
                          <a:solidFill>
                            <a:srgbClr val="FFC137"/>
                          </a:solidFill>
                          <a:effectLst/>
                          <a:latin typeface="Arial" panose="020B0604020202020204" pitchFamily="34" charset="0"/>
                          <a:ea typeface="Verdana" panose="020B0604030504040204" pitchFamily="34" charset="0"/>
                          <a:cs typeface="Arial" panose="020B0604020202020204" pitchFamily="34" charset="0"/>
                        </a:rPr>
                        <a:t>CITY</a:t>
                      </a:r>
                      <a:r>
                        <a:rPr lang="en-US" sz="5400" b="0" baseline="0" dirty="0">
                          <a:solidFill>
                            <a:srgbClr val="FFC137"/>
                          </a:solidFill>
                          <a:effectLst/>
                          <a:latin typeface="Arial" panose="020B0604020202020204" pitchFamily="34" charset="0"/>
                          <a:ea typeface="Verdana" panose="020B0604030504040204" pitchFamily="34" charset="0"/>
                          <a:cs typeface="Arial" panose="020B0604020202020204" pitchFamily="34" charset="0"/>
                        </a:rPr>
                        <a:t> OF CARMEL-BY-THE-SEA</a:t>
                      </a:r>
                      <a:endParaRPr lang="en-US" sz="16600" b="0" dirty="0">
                        <a:solidFill>
                          <a:srgbClr val="FFC137"/>
                        </a:solidFill>
                        <a:latin typeface="Arial" panose="020B0604020202020204" pitchFamily="34" charset="0"/>
                        <a:cs typeface="Arial" panose="020B0604020202020204" pitchFamily="34" charset="0"/>
                      </a:endParaRPr>
                    </a:p>
                  </a:txBody>
                  <a:tcPr anchor="ctr">
                    <a:solidFill>
                      <a:schemeClr val="accent1">
                        <a:lumMod val="50000"/>
                      </a:schemeClr>
                    </a:solidFill>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352" y="127754"/>
            <a:ext cx="1225296" cy="1217235"/>
          </a:xfrm>
          <a:prstGeom prst="rect">
            <a:avLst/>
          </a:prstGeom>
        </p:spPr>
      </p:pic>
      <p:sp>
        <p:nvSpPr>
          <p:cNvPr id="6" name="Title 1">
            <a:extLst>
              <a:ext uri="{FF2B5EF4-FFF2-40B4-BE49-F238E27FC236}">
                <a16:creationId xmlns:a16="http://schemas.microsoft.com/office/drawing/2014/main" id="{649757AF-8BC2-490A-9B94-831BB6BFAD2A}"/>
              </a:ext>
            </a:extLst>
          </p:cNvPr>
          <p:cNvSpPr txBox="1">
            <a:spLocks/>
          </p:cNvSpPr>
          <p:nvPr/>
        </p:nvSpPr>
        <p:spPr>
          <a:xfrm>
            <a:off x="1513936" y="25879"/>
            <a:ext cx="8382000"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b="1" dirty="0">
              <a:solidFill>
                <a:srgbClr val="0085A9"/>
              </a:solidFill>
            </a:endParaRPr>
          </a:p>
        </p:txBody>
      </p:sp>
      <p:sp>
        <p:nvSpPr>
          <p:cNvPr id="9" name="TextBox 8">
            <a:extLst>
              <a:ext uri="{FF2B5EF4-FFF2-40B4-BE49-F238E27FC236}">
                <a16:creationId xmlns:a16="http://schemas.microsoft.com/office/drawing/2014/main" id="{48317344-C747-412C-8E11-36D154E2978C}"/>
              </a:ext>
            </a:extLst>
          </p:cNvPr>
          <p:cNvSpPr txBox="1"/>
          <p:nvPr/>
        </p:nvSpPr>
        <p:spPr>
          <a:xfrm>
            <a:off x="2046514" y="6276285"/>
            <a:ext cx="8322984" cy="369332"/>
          </a:xfrm>
          <a:prstGeom prst="rect">
            <a:avLst/>
          </a:prstGeom>
          <a:noFill/>
        </p:spPr>
        <p:txBody>
          <a:bodyPr wrap="none" rtlCol="0">
            <a:spAutoFit/>
          </a:bodyPr>
          <a:lstStyle/>
          <a:p>
            <a:r>
              <a:rPr lang="en-US" dirty="0"/>
              <a:t>*The transportation, solid waste and wastewater sector are excluded from this analysis</a:t>
            </a:r>
          </a:p>
        </p:txBody>
      </p:sp>
      <p:graphicFrame>
        <p:nvGraphicFramePr>
          <p:cNvPr id="11" name="Chart 10">
            <a:extLst>
              <a:ext uri="{FF2B5EF4-FFF2-40B4-BE49-F238E27FC236}">
                <a16:creationId xmlns:a16="http://schemas.microsoft.com/office/drawing/2014/main" id="{68E02067-79EE-4B27-B7CC-3D1DCE8D8D40}"/>
              </a:ext>
            </a:extLst>
          </p:cNvPr>
          <p:cNvGraphicFramePr>
            <a:graphicFrameLocks/>
          </p:cNvGraphicFramePr>
          <p:nvPr>
            <p:extLst>
              <p:ext uri="{D42A27DB-BD31-4B8C-83A1-F6EECF244321}">
                <p14:modId xmlns:p14="http://schemas.microsoft.com/office/powerpoint/2010/main" val="556827940"/>
              </p:ext>
            </p:extLst>
          </p:nvPr>
        </p:nvGraphicFramePr>
        <p:xfrm>
          <a:off x="3097573" y="2404752"/>
          <a:ext cx="6220866" cy="267788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Table 9">
            <a:extLst>
              <a:ext uri="{FF2B5EF4-FFF2-40B4-BE49-F238E27FC236}">
                <a16:creationId xmlns:a16="http://schemas.microsoft.com/office/drawing/2014/main" id="{F67D7EF8-CA00-4517-AD10-549BC0CAFE2D}"/>
              </a:ext>
            </a:extLst>
          </p:cNvPr>
          <p:cNvGraphicFramePr>
            <a:graphicFrameLocks noGrp="1"/>
          </p:cNvGraphicFramePr>
          <p:nvPr>
            <p:extLst>
              <p:ext uri="{D42A27DB-BD31-4B8C-83A1-F6EECF244321}">
                <p14:modId xmlns:p14="http://schemas.microsoft.com/office/powerpoint/2010/main" val="532410565"/>
              </p:ext>
            </p:extLst>
          </p:nvPr>
        </p:nvGraphicFramePr>
        <p:xfrm>
          <a:off x="2294594" y="5257800"/>
          <a:ext cx="8074905" cy="899160"/>
        </p:xfrm>
        <a:graphic>
          <a:graphicData uri="http://schemas.openxmlformats.org/drawingml/2006/table">
            <a:tbl>
              <a:tblPr/>
              <a:tblGrid>
                <a:gridCol w="16764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912106">
                  <a:extLst>
                    <a:ext uri="{9D8B030D-6E8A-4147-A177-3AD203B41FA5}">
                      <a16:colId xmlns:a16="http://schemas.microsoft.com/office/drawing/2014/main" val="20004"/>
                    </a:ext>
                  </a:extLst>
                </a:gridCol>
                <a:gridCol w="1066799">
                  <a:extLst>
                    <a:ext uri="{9D8B030D-6E8A-4147-A177-3AD203B41FA5}">
                      <a16:colId xmlns:a16="http://schemas.microsoft.com/office/drawing/2014/main" val="20005"/>
                    </a:ext>
                  </a:extLst>
                </a:gridCol>
              </a:tblGrid>
              <a:tr h="190500">
                <a:tc>
                  <a:txBody>
                    <a:bodyPr/>
                    <a:lstStyle/>
                    <a:p>
                      <a:pPr algn="l" fontAlgn="t"/>
                      <a:r>
                        <a:rPr lang="en-US" sz="1400" b="1" i="0" u="none" strike="noStrike" dirty="0">
                          <a:solidFill>
                            <a:srgbClr val="2F2B20"/>
                          </a:solidFill>
                          <a:effectLst/>
                          <a:latin typeface="Calibri"/>
                        </a:rPr>
                        <a:t>Emissions Source</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gridSpan="2">
                  <a:txBody>
                    <a:bodyPr/>
                    <a:lstStyle/>
                    <a:p>
                      <a:pPr algn="ctr" fontAlgn="t"/>
                      <a:r>
                        <a:rPr lang="en-US" sz="1400" b="0" i="0" u="none" strike="noStrike" dirty="0">
                          <a:solidFill>
                            <a:srgbClr val="2F2B20"/>
                          </a:solidFill>
                          <a:effectLst/>
                          <a:latin typeface="Calibri"/>
                        </a:rPr>
                        <a:t>Natural Gas Use:</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7BBE1"/>
                    </a:solidFill>
                  </a:tcPr>
                </a:tc>
                <a:tc hMerge="1">
                  <a:txBody>
                    <a:bodyPr/>
                    <a:lstStyle/>
                    <a:p>
                      <a:endParaRPr lang="en-US"/>
                    </a:p>
                  </a:txBody>
                  <a:tcPr/>
                </a:tc>
                <a:tc gridSpan="2">
                  <a:txBody>
                    <a:bodyPr/>
                    <a:lstStyle/>
                    <a:p>
                      <a:pPr algn="ctr" fontAlgn="t"/>
                      <a:r>
                        <a:rPr lang="en-US" sz="1400" b="0" i="0" u="none" strike="noStrike">
                          <a:solidFill>
                            <a:srgbClr val="2F2B20"/>
                          </a:solidFill>
                          <a:effectLst/>
                          <a:latin typeface="Calibri"/>
                        </a:rPr>
                        <a:t>Electricity Use:</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7BBE1"/>
                    </a:solidFill>
                  </a:tcPr>
                </a:tc>
                <a:tc hMerge="1">
                  <a:txBody>
                    <a:bodyPr/>
                    <a:lstStyle/>
                    <a:p>
                      <a:endParaRPr lang="en-US"/>
                    </a:p>
                  </a:txBody>
                  <a:tcPr/>
                </a:tc>
                <a:tc>
                  <a:txBody>
                    <a:bodyPr/>
                    <a:lstStyle/>
                    <a:p>
                      <a:pPr algn="l" fontAlgn="t"/>
                      <a:r>
                        <a:rPr lang="en-US" sz="1400" b="0" i="0" u="none" strike="noStrike">
                          <a:solidFill>
                            <a:srgbClr val="2F2B20"/>
                          </a:solidFill>
                          <a:effectLst/>
                          <a:latin typeface="Calibri"/>
                        </a:rPr>
                        <a:t>Combined</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7BBE1"/>
                    </a:solidFill>
                  </a:tcPr>
                </a:tc>
                <a:extLst>
                  <a:ext uri="{0D108BD9-81ED-4DB2-BD59-A6C34878D82A}">
                    <a16:rowId xmlns:a16="http://schemas.microsoft.com/office/drawing/2014/main" val="10000"/>
                  </a:ext>
                </a:extLst>
              </a:tr>
              <a:tr h="188595">
                <a:tc>
                  <a:txBody>
                    <a:bodyPr/>
                    <a:lstStyle/>
                    <a:p>
                      <a:pPr algn="l" fontAlgn="t"/>
                      <a:r>
                        <a:rPr lang="en-US" sz="1400" b="1" i="0" u="none" strike="noStrike" dirty="0">
                          <a:solidFill>
                            <a:srgbClr val="2F2B20"/>
                          </a:solidFill>
                          <a:effectLst/>
                          <a:latin typeface="Calibri"/>
                        </a:rPr>
                        <a:t>Sector</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7BBE1"/>
                    </a:solidFill>
                  </a:tcPr>
                </a:tc>
                <a:tc>
                  <a:txBody>
                    <a:bodyPr/>
                    <a:lstStyle/>
                    <a:p>
                      <a:pPr algn="l" fontAlgn="t"/>
                      <a:r>
                        <a:rPr lang="en-US" sz="1400" b="0" i="0" u="none" strike="noStrike" dirty="0">
                          <a:solidFill>
                            <a:srgbClr val="2F2B20"/>
                          </a:solidFill>
                          <a:effectLst/>
                          <a:latin typeface="Calibri"/>
                        </a:rPr>
                        <a:t>Commercial/Industrial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7BBE1"/>
                    </a:solidFill>
                  </a:tcPr>
                </a:tc>
                <a:tc>
                  <a:txBody>
                    <a:bodyPr/>
                    <a:lstStyle/>
                    <a:p>
                      <a:pPr algn="l" fontAlgn="t"/>
                      <a:r>
                        <a:rPr lang="en-US" sz="1400" b="0" i="0" u="none" strike="noStrike" dirty="0">
                          <a:solidFill>
                            <a:srgbClr val="2F2B20"/>
                          </a:solidFill>
                          <a:effectLst/>
                          <a:latin typeface="Calibri"/>
                        </a:rPr>
                        <a:t>Residential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7BBE1"/>
                    </a:solidFill>
                  </a:tcPr>
                </a:tc>
                <a:tc>
                  <a:txBody>
                    <a:bodyPr/>
                    <a:lstStyle/>
                    <a:p>
                      <a:pPr algn="l" fontAlgn="t"/>
                      <a:r>
                        <a:rPr lang="en-US" sz="1400" b="0" i="0" u="none" strike="noStrike" dirty="0">
                          <a:solidFill>
                            <a:srgbClr val="2F2B20"/>
                          </a:solidFill>
                          <a:effectLst/>
                          <a:latin typeface="Calibri"/>
                        </a:rPr>
                        <a:t>Commercial/Industrial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7BBE1"/>
                    </a:solidFill>
                  </a:tcPr>
                </a:tc>
                <a:tc>
                  <a:txBody>
                    <a:bodyPr/>
                    <a:lstStyle/>
                    <a:p>
                      <a:pPr algn="l" fontAlgn="t"/>
                      <a:r>
                        <a:rPr lang="en-US" sz="1400" b="0" i="0" u="none" strike="noStrike" dirty="0">
                          <a:solidFill>
                            <a:srgbClr val="2F2B20"/>
                          </a:solidFill>
                          <a:effectLst/>
                          <a:latin typeface="Calibri"/>
                        </a:rPr>
                        <a:t>Residential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7BBE1"/>
                    </a:solidFill>
                  </a:tcPr>
                </a:tc>
                <a:tc>
                  <a:txBody>
                    <a:bodyPr/>
                    <a:lstStyle/>
                    <a:p>
                      <a:pPr algn="l" fontAlgn="t"/>
                      <a:r>
                        <a:rPr lang="en-US" sz="1400" b="0" i="0" u="none" strike="noStrike" dirty="0">
                          <a:solidFill>
                            <a:srgbClr val="2F2B20"/>
                          </a:solidFill>
                          <a:effectLst/>
                          <a:latin typeface="Calibri"/>
                        </a:rPr>
                        <a:t>Across Sectors</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7BBE1"/>
                    </a:solidFill>
                  </a:tcPr>
                </a:tc>
                <a:extLst>
                  <a:ext uri="{0D108BD9-81ED-4DB2-BD59-A6C34878D82A}">
                    <a16:rowId xmlns:a16="http://schemas.microsoft.com/office/drawing/2014/main" val="10001"/>
                  </a:ext>
                </a:extLst>
              </a:tr>
              <a:tr h="224790">
                <a:tc>
                  <a:txBody>
                    <a:bodyPr/>
                    <a:lstStyle/>
                    <a:p>
                      <a:pPr algn="l" fontAlgn="t"/>
                      <a:r>
                        <a:rPr lang="en-US" sz="1400" b="1" i="0" u="none" strike="noStrike" dirty="0">
                          <a:solidFill>
                            <a:srgbClr val="2F2B20"/>
                          </a:solidFill>
                          <a:effectLst/>
                          <a:latin typeface="Calibri"/>
                        </a:rPr>
                        <a:t>CO</a:t>
                      </a:r>
                      <a:r>
                        <a:rPr lang="en-US" sz="1400" b="1" i="0" u="none" strike="noStrike" baseline="-25000" dirty="0">
                          <a:solidFill>
                            <a:srgbClr val="2F2B20"/>
                          </a:solidFill>
                          <a:effectLst/>
                          <a:latin typeface="Calibri"/>
                        </a:rPr>
                        <a:t>2</a:t>
                      </a:r>
                      <a:r>
                        <a:rPr lang="en-US" sz="1400" b="1" i="0" u="none" strike="noStrike" dirty="0">
                          <a:solidFill>
                            <a:srgbClr val="2F2B20"/>
                          </a:solidFill>
                          <a:effectLst/>
                          <a:latin typeface="Calibri"/>
                        </a:rPr>
                        <a:t>e (metric tons)</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dirty="0">
                          <a:solidFill>
                            <a:srgbClr val="2F2B20"/>
                          </a:solidFill>
                          <a:effectLst/>
                          <a:latin typeface="Calibri"/>
                        </a:rPr>
                        <a:t>             7,194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dirty="0">
                          <a:solidFill>
                            <a:srgbClr val="2F2B20"/>
                          </a:solidFill>
                          <a:effectLst/>
                          <a:latin typeface="Calibri"/>
                        </a:rPr>
                        <a:t>            5,073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dirty="0">
                          <a:solidFill>
                            <a:srgbClr val="2F2B20"/>
                          </a:solidFill>
                          <a:effectLst/>
                          <a:latin typeface="Calibri"/>
                        </a:rPr>
                        <a:t>             2,493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dirty="0">
                          <a:solidFill>
                            <a:srgbClr val="2F2B20"/>
                          </a:solidFill>
                          <a:effectLst/>
                          <a:latin typeface="Calibri"/>
                        </a:rPr>
                        <a:t>           2,928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dirty="0">
                          <a:solidFill>
                            <a:srgbClr val="2F2B20"/>
                          </a:solidFill>
                          <a:effectLst/>
                          <a:latin typeface="Calibri"/>
                        </a:rPr>
                        <a:t>17,688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28600">
                <a:tc>
                  <a:txBody>
                    <a:bodyPr/>
                    <a:lstStyle/>
                    <a:p>
                      <a:pPr algn="l" fontAlgn="t"/>
                      <a:r>
                        <a:rPr lang="en-US" sz="1400" b="1" i="0" u="none" strike="noStrike" dirty="0">
                          <a:solidFill>
                            <a:srgbClr val="2F2B20"/>
                          </a:solidFill>
                          <a:effectLst/>
                          <a:latin typeface="+mn-lt"/>
                        </a:rPr>
                        <a:t>CO</a:t>
                      </a:r>
                      <a:r>
                        <a:rPr lang="en-US" sz="1400" b="1" i="0" u="none" strike="noStrike" baseline="-25000" dirty="0">
                          <a:solidFill>
                            <a:srgbClr val="2F2B20"/>
                          </a:solidFill>
                          <a:effectLst/>
                          <a:latin typeface="+mn-lt"/>
                        </a:rPr>
                        <a:t>2</a:t>
                      </a:r>
                      <a:r>
                        <a:rPr lang="en-US" sz="1400" b="1" i="0" u="none" strike="noStrike" dirty="0">
                          <a:solidFill>
                            <a:srgbClr val="2F2B20"/>
                          </a:solidFill>
                          <a:effectLst/>
                          <a:latin typeface="+mn-lt"/>
                        </a:rPr>
                        <a:t>e (2030)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t"/>
                      <a:r>
                        <a:rPr lang="en-US" sz="1400" b="0" i="0" u="none" strike="noStrike" dirty="0">
                          <a:solidFill>
                            <a:srgbClr val="2F2B20"/>
                          </a:solidFill>
                          <a:effectLst/>
                          <a:latin typeface="Calibri"/>
                        </a:rPr>
                        <a:t>6,402</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t"/>
                      <a:r>
                        <a:rPr lang="en-US" sz="1400" b="0" i="0" u="none" strike="noStrike" dirty="0">
                          <a:solidFill>
                            <a:srgbClr val="2F2B20"/>
                          </a:solidFill>
                          <a:effectLst/>
                          <a:latin typeface="Calibri"/>
                        </a:rPr>
                        <a:t>4,515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t"/>
                      <a:r>
                        <a:rPr lang="en-US" sz="1400" b="0" i="0" u="none" strike="noStrike" dirty="0">
                          <a:solidFill>
                            <a:srgbClr val="2F2B20"/>
                          </a:solidFill>
                          <a:effectLst/>
                          <a:latin typeface="Calibri"/>
                        </a:rPr>
                        <a:t>2,244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t"/>
                      <a:r>
                        <a:rPr lang="en-US" sz="1400" b="0" i="0" u="none" strike="noStrike" dirty="0">
                          <a:solidFill>
                            <a:srgbClr val="2F2B20"/>
                          </a:solidFill>
                          <a:effectLst/>
                          <a:latin typeface="Calibri"/>
                        </a:rPr>
                        <a:t>2,606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t"/>
                      <a:r>
                        <a:rPr lang="en-US" sz="1400" b="0" i="0" u="none" strike="noStrike" dirty="0">
                          <a:solidFill>
                            <a:srgbClr val="2F2B20"/>
                          </a:solidFill>
                          <a:effectLst/>
                          <a:latin typeface="Calibri"/>
                        </a:rPr>
                        <a:t>89%</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3"/>
                  </a:ext>
                </a:extLst>
              </a:tr>
            </a:tbl>
          </a:graphicData>
        </a:graphic>
      </p:graphicFrame>
      <p:sp>
        <p:nvSpPr>
          <p:cNvPr id="8" name="Partial Circle 7">
            <a:extLst>
              <a:ext uri="{FF2B5EF4-FFF2-40B4-BE49-F238E27FC236}">
                <a16:creationId xmlns:a16="http://schemas.microsoft.com/office/drawing/2014/main" id="{A59C7C97-106F-4C22-86BE-F12EB6CCFDA8}"/>
              </a:ext>
            </a:extLst>
          </p:cNvPr>
          <p:cNvSpPr/>
          <p:nvPr/>
        </p:nvSpPr>
        <p:spPr>
          <a:xfrm>
            <a:off x="5109882" y="2747175"/>
            <a:ext cx="2201476" cy="2193660"/>
          </a:xfrm>
          <a:prstGeom prst="pie">
            <a:avLst>
              <a:gd name="adj1" fmla="val 15696623"/>
              <a:gd name="adj2" fmla="val 1620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Partial Circle 13">
            <a:extLst>
              <a:ext uri="{FF2B5EF4-FFF2-40B4-BE49-F238E27FC236}">
                <a16:creationId xmlns:a16="http://schemas.microsoft.com/office/drawing/2014/main" id="{16A82E1C-F933-4256-B9FC-321EF0906E65}"/>
              </a:ext>
            </a:extLst>
          </p:cNvPr>
          <p:cNvSpPr/>
          <p:nvPr/>
        </p:nvSpPr>
        <p:spPr>
          <a:xfrm>
            <a:off x="5108602" y="2753579"/>
            <a:ext cx="2201476" cy="2193660"/>
          </a:xfrm>
          <a:prstGeom prst="pie">
            <a:avLst>
              <a:gd name="adj1" fmla="val 12144883"/>
              <a:gd name="adj2" fmla="val 1262380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Partial Circle 14">
            <a:extLst>
              <a:ext uri="{FF2B5EF4-FFF2-40B4-BE49-F238E27FC236}">
                <a16:creationId xmlns:a16="http://schemas.microsoft.com/office/drawing/2014/main" id="{066344E6-A7EE-4F19-8DC9-8EBECBAFB189}"/>
              </a:ext>
            </a:extLst>
          </p:cNvPr>
          <p:cNvSpPr/>
          <p:nvPr/>
        </p:nvSpPr>
        <p:spPr>
          <a:xfrm>
            <a:off x="5122690" y="2759983"/>
            <a:ext cx="2201476" cy="2193660"/>
          </a:xfrm>
          <a:prstGeom prst="pie">
            <a:avLst>
              <a:gd name="adj1" fmla="val 8910947"/>
              <a:gd name="adj2" fmla="val 971655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Partial Circle 15">
            <a:extLst>
              <a:ext uri="{FF2B5EF4-FFF2-40B4-BE49-F238E27FC236}">
                <a16:creationId xmlns:a16="http://schemas.microsoft.com/office/drawing/2014/main" id="{AA57855B-60E0-4E05-9722-1AB6F5465994}"/>
              </a:ext>
            </a:extLst>
          </p:cNvPr>
          <p:cNvSpPr/>
          <p:nvPr/>
        </p:nvSpPr>
        <p:spPr>
          <a:xfrm>
            <a:off x="5094516" y="2751019"/>
            <a:ext cx="2201476" cy="2193660"/>
          </a:xfrm>
          <a:prstGeom prst="pie">
            <a:avLst>
              <a:gd name="adj1" fmla="val 2399323"/>
              <a:gd name="adj2" fmla="val 337538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angle 16">
            <a:extLst>
              <a:ext uri="{FF2B5EF4-FFF2-40B4-BE49-F238E27FC236}">
                <a16:creationId xmlns:a16="http://schemas.microsoft.com/office/drawing/2014/main" id="{5C9257D5-541D-4AAF-804A-0D5B666DEB59}"/>
              </a:ext>
            </a:extLst>
          </p:cNvPr>
          <p:cNvSpPr/>
          <p:nvPr/>
        </p:nvSpPr>
        <p:spPr>
          <a:xfrm>
            <a:off x="1999625" y="5936912"/>
            <a:ext cx="8480926" cy="335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697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2070537"/>
            <a:ext cx="10515599" cy="4787463"/>
          </a:xfrm>
        </p:spPr>
        <p:txBody>
          <a:bodyPr>
            <a:normAutofit/>
          </a:bodyPr>
          <a:lstStyle/>
          <a:p>
            <a:pPr marL="0" lvl="1" indent="0">
              <a:spcAft>
                <a:spcPts val="1200"/>
              </a:spcAft>
              <a:buClr>
                <a:srgbClr val="FFC137"/>
              </a:buClr>
              <a:buNone/>
            </a:pPr>
            <a:r>
              <a:rPr lang="en-US" sz="2800" dirty="0">
                <a:solidFill>
                  <a:srgbClr val="1F4E79"/>
                </a:solidFill>
                <a:latin typeface="Arial" panose="020B0604020202020204" pitchFamily="34" charset="0"/>
                <a:cs typeface="Arial" panose="020B0604020202020204" pitchFamily="34" charset="0"/>
              </a:rPr>
              <a:t>Today’s Presentation</a:t>
            </a:r>
          </a:p>
          <a:p>
            <a:pPr marL="342900" lvl="1" indent="-342900">
              <a:spcAft>
                <a:spcPts val="1200"/>
              </a:spcAft>
              <a:buClr>
                <a:srgbClr val="FFC137"/>
              </a:buClr>
            </a:pPr>
            <a:r>
              <a:rPr lang="en-US" sz="2800" dirty="0">
                <a:solidFill>
                  <a:srgbClr val="1F4E79"/>
                </a:solidFill>
                <a:latin typeface="Arial" panose="020B0604020202020204" pitchFamily="34" charset="0"/>
                <a:cs typeface="Arial" panose="020B0604020202020204" pitchFamily="34" charset="0"/>
              </a:rPr>
              <a:t>Origins and Organization of the Carmel Climate Change Committee</a:t>
            </a:r>
          </a:p>
          <a:p>
            <a:pPr marL="342900" lvl="1" indent="-342900">
              <a:spcAft>
                <a:spcPts val="1200"/>
              </a:spcAft>
              <a:buClr>
                <a:srgbClr val="FFC137"/>
              </a:buClr>
            </a:pPr>
            <a:r>
              <a:rPr lang="en-US" sz="2800" dirty="0">
                <a:solidFill>
                  <a:srgbClr val="1F4E79"/>
                </a:solidFill>
                <a:latin typeface="Arial" panose="020B0604020202020204" pitchFamily="34" charset="0"/>
                <a:cs typeface="Arial" panose="020B0604020202020204" pitchFamily="34" charset="0"/>
              </a:rPr>
              <a:t>Accomplishments to date</a:t>
            </a:r>
          </a:p>
          <a:p>
            <a:pPr marL="342900" lvl="1" indent="-342900">
              <a:spcAft>
                <a:spcPts val="1200"/>
              </a:spcAft>
              <a:buClr>
                <a:srgbClr val="FFC137"/>
              </a:buClr>
            </a:pPr>
            <a:r>
              <a:rPr lang="en-US" sz="2800" dirty="0">
                <a:solidFill>
                  <a:srgbClr val="1F4E79"/>
                </a:solidFill>
                <a:latin typeface="Arial" panose="020B0604020202020204" pitchFamily="34" charset="0"/>
                <a:cs typeface="Arial" panose="020B0604020202020204" pitchFamily="34" charset="0"/>
              </a:rPr>
              <a:t>Where we are now</a:t>
            </a:r>
          </a:p>
          <a:p>
            <a:pPr marL="342900" lvl="1" indent="-342900">
              <a:spcAft>
                <a:spcPts val="1200"/>
              </a:spcAft>
              <a:buClr>
                <a:srgbClr val="FFC137"/>
              </a:buClr>
            </a:pPr>
            <a:r>
              <a:rPr lang="en-US" sz="2800" dirty="0">
                <a:solidFill>
                  <a:srgbClr val="1F4E79"/>
                </a:solidFill>
                <a:latin typeface="Arial" panose="020B0604020202020204" pitchFamily="34" charset="0"/>
                <a:cs typeface="Arial" panose="020B0604020202020204" pitchFamily="34" charset="0"/>
              </a:rPr>
              <a:t>Future goals and objectives</a:t>
            </a:r>
          </a:p>
          <a:p>
            <a:pPr marL="342900" lvl="1" indent="-342900">
              <a:spcAft>
                <a:spcPts val="1200"/>
              </a:spcAft>
              <a:buClr>
                <a:srgbClr val="FFC137"/>
              </a:buClr>
            </a:pPr>
            <a:endParaRPr lang="en-US" sz="2800" dirty="0">
              <a:solidFill>
                <a:srgbClr val="1F4E79"/>
              </a:solidFill>
              <a:latin typeface="Arial" panose="020B0604020202020204" pitchFamily="34" charset="0"/>
              <a:cs typeface="Arial" panose="020B0604020202020204" pitchFamily="34" charset="0"/>
            </a:endParaRPr>
          </a:p>
          <a:p>
            <a:pPr marL="0" lvl="1" indent="0">
              <a:spcAft>
                <a:spcPts val="1200"/>
              </a:spcAft>
              <a:buClr>
                <a:srgbClr val="FFC137"/>
              </a:buClr>
              <a:buNone/>
            </a:pPr>
            <a:r>
              <a:rPr lang="en-US" sz="2800" dirty="0">
                <a:solidFill>
                  <a:srgbClr val="1F4E79"/>
                </a:solidFill>
                <a:latin typeface="Arial" panose="020B0604020202020204" pitchFamily="34" charset="0"/>
                <a:cs typeface="Arial" panose="020B0604020202020204" pitchFamily="34" charset="0"/>
              </a:rPr>
              <a:t>Underlying everything: C</a:t>
            </a:r>
            <a:r>
              <a:rPr lang="en-US" sz="2400" dirty="0">
                <a:solidFill>
                  <a:srgbClr val="1F4E79"/>
                </a:solidFill>
                <a:latin typeface="Arial" panose="020B0604020202020204" pitchFamily="34" charset="0"/>
                <a:cs typeface="Arial" panose="020B0604020202020204" pitchFamily="34" charset="0"/>
              </a:rPr>
              <a:t>OVID-19</a:t>
            </a:r>
            <a:endParaRPr lang="en-US" dirty="0">
              <a:solidFill>
                <a:srgbClr val="1F4E79"/>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265369607"/>
              </p:ext>
            </p:extLst>
          </p:nvPr>
        </p:nvGraphicFramePr>
        <p:xfrm>
          <a:off x="0" y="-60219"/>
          <a:ext cx="12192000" cy="159318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1593183">
                <a:tc>
                  <a:txBody>
                    <a:bodyPr/>
                    <a:lstStyle/>
                    <a:p>
                      <a:r>
                        <a:rPr lang="en-US" sz="3200" dirty="0">
                          <a:solidFill>
                            <a:srgbClr val="FFC137"/>
                          </a:solidFill>
                          <a:latin typeface="Verdana" panose="020B0604030504040204" pitchFamily="34" charset="0"/>
                          <a:ea typeface="Verdana" panose="020B0604030504040204" pitchFamily="34" charset="0"/>
                          <a:cs typeface="Verdana" panose="020B0604030504040204" pitchFamily="34" charset="0"/>
                        </a:rPr>
                        <a:t>           </a:t>
                      </a:r>
                      <a:r>
                        <a:rPr lang="en-US" sz="5400" b="0" dirty="0">
                          <a:solidFill>
                            <a:srgbClr val="FFC137"/>
                          </a:solidFill>
                          <a:effectLst/>
                          <a:latin typeface="Arial" panose="020B0604020202020204" pitchFamily="34" charset="0"/>
                          <a:ea typeface="Verdana" panose="020B0604030504040204" pitchFamily="34" charset="0"/>
                          <a:cs typeface="Arial" panose="020B0604020202020204" pitchFamily="34" charset="0"/>
                        </a:rPr>
                        <a:t>CITY</a:t>
                      </a:r>
                      <a:r>
                        <a:rPr lang="en-US" sz="5400" b="0" baseline="0" dirty="0">
                          <a:solidFill>
                            <a:srgbClr val="FFC137"/>
                          </a:solidFill>
                          <a:effectLst/>
                          <a:latin typeface="Arial" panose="020B0604020202020204" pitchFamily="34" charset="0"/>
                          <a:ea typeface="Verdana" panose="020B0604030504040204" pitchFamily="34" charset="0"/>
                          <a:cs typeface="Arial" panose="020B0604020202020204" pitchFamily="34" charset="0"/>
                        </a:rPr>
                        <a:t> OF CARMEL-BY-THE-SEA</a:t>
                      </a:r>
                      <a:endParaRPr lang="en-US" sz="16600" b="0" dirty="0">
                        <a:solidFill>
                          <a:srgbClr val="FFC137"/>
                        </a:solidFill>
                        <a:latin typeface="Arial" panose="020B0604020202020204" pitchFamily="34" charset="0"/>
                        <a:cs typeface="Arial" panose="020B0604020202020204" pitchFamily="34" charset="0"/>
                      </a:endParaRPr>
                    </a:p>
                  </a:txBody>
                  <a:tcPr anchor="ctr">
                    <a:solidFill>
                      <a:schemeClr val="accent1">
                        <a:lumMod val="50000"/>
                      </a:schemeClr>
                    </a:solidFill>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352" y="127754"/>
            <a:ext cx="1225296" cy="1217235"/>
          </a:xfrm>
          <a:prstGeom prst="rect">
            <a:avLst/>
          </a:prstGeom>
        </p:spPr>
      </p:pic>
    </p:spTree>
    <p:extLst>
      <p:ext uri="{BB962C8B-B14F-4D97-AF65-F5344CB8AC3E}">
        <p14:creationId xmlns:p14="http://schemas.microsoft.com/office/powerpoint/2010/main" val="260545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199" y="2070537"/>
            <a:ext cx="10515599" cy="4787463"/>
          </a:xfrm>
        </p:spPr>
        <p:txBody>
          <a:bodyPr>
            <a:normAutofit/>
          </a:bodyPr>
          <a:lstStyle/>
          <a:p>
            <a:pPr marL="0" lvl="1" indent="0">
              <a:spcAft>
                <a:spcPts val="1200"/>
              </a:spcAft>
              <a:buClr>
                <a:srgbClr val="FFC137"/>
              </a:buClr>
              <a:buNone/>
            </a:pPr>
            <a:r>
              <a:rPr lang="en-US" sz="2800" dirty="0">
                <a:solidFill>
                  <a:srgbClr val="1F4E79"/>
                </a:solidFill>
                <a:latin typeface="Arial" panose="020B0604020202020204" pitchFamily="34" charset="0"/>
                <a:cs typeface="Arial" panose="020B0604020202020204" pitchFamily="34" charset="0"/>
              </a:rPr>
              <a:t>Define Strategies for determined goals</a:t>
            </a:r>
          </a:p>
          <a:p>
            <a:pPr marL="457200" lvl="1" indent="-457200">
              <a:spcAft>
                <a:spcPts val="1200"/>
              </a:spcAft>
              <a:buClr>
                <a:srgbClr val="FFC137"/>
              </a:buClr>
            </a:pPr>
            <a:r>
              <a:rPr lang="en-US" sz="2800" dirty="0">
                <a:solidFill>
                  <a:srgbClr val="1F4E79"/>
                </a:solidFill>
                <a:latin typeface="Arial" panose="020B0604020202020204" pitchFamily="34" charset="0"/>
                <a:cs typeface="Arial" panose="020B0604020202020204" pitchFamily="34" charset="0"/>
              </a:rPr>
              <a:t>Frist, learn from work that other jurisdictions already completed:</a:t>
            </a:r>
          </a:p>
          <a:p>
            <a:pPr marL="914400" lvl="2" indent="-457200">
              <a:spcAft>
                <a:spcPts val="1200"/>
              </a:spcAft>
              <a:buClr>
                <a:srgbClr val="FFC137"/>
              </a:buClr>
            </a:pPr>
            <a:r>
              <a:rPr lang="en-US" sz="2400" dirty="0">
                <a:solidFill>
                  <a:srgbClr val="1F4E79"/>
                </a:solidFill>
                <a:latin typeface="Arial" panose="020B0604020202020204" pitchFamily="34" charset="0"/>
                <a:cs typeface="Arial" panose="020B0604020202020204" pitchFamily="34" charset="0"/>
              </a:rPr>
              <a:t>Understanding seawall conversations</a:t>
            </a:r>
          </a:p>
          <a:p>
            <a:pPr marL="914400" lvl="2" indent="-457200">
              <a:spcAft>
                <a:spcPts val="1200"/>
              </a:spcAft>
              <a:buClr>
                <a:srgbClr val="FFC137"/>
              </a:buClr>
            </a:pPr>
            <a:r>
              <a:rPr lang="en-US" sz="2400" dirty="0">
                <a:solidFill>
                  <a:srgbClr val="1F4E79"/>
                </a:solidFill>
                <a:latin typeface="Arial" panose="020B0604020202020204" pitchFamily="34" charset="0"/>
                <a:cs typeface="Arial" panose="020B0604020202020204" pitchFamily="34" charset="0"/>
              </a:rPr>
              <a:t>Planning for electrical grid resiliency</a:t>
            </a:r>
          </a:p>
          <a:p>
            <a:pPr marL="914400" lvl="2" indent="-457200">
              <a:spcAft>
                <a:spcPts val="1200"/>
              </a:spcAft>
              <a:buClr>
                <a:srgbClr val="FFC137"/>
              </a:buClr>
            </a:pPr>
            <a:r>
              <a:rPr lang="en-US" sz="2400" dirty="0">
                <a:solidFill>
                  <a:srgbClr val="1F4E79"/>
                </a:solidFill>
                <a:latin typeface="Arial" panose="020B0604020202020204" pitchFamily="34" charset="0"/>
                <a:cs typeface="Arial" panose="020B0604020202020204" pitchFamily="34" charset="0"/>
              </a:rPr>
              <a:t>Low lying wastewater pipes and treatment plants</a:t>
            </a:r>
          </a:p>
          <a:p>
            <a:pPr marL="914400" lvl="2" indent="-457200">
              <a:spcAft>
                <a:spcPts val="1200"/>
              </a:spcAft>
              <a:buClr>
                <a:srgbClr val="FFC137"/>
              </a:buClr>
            </a:pPr>
            <a:r>
              <a:rPr lang="en-US" sz="2400" dirty="0">
                <a:solidFill>
                  <a:srgbClr val="1F4E79"/>
                </a:solidFill>
                <a:latin typeface="Arial" panose="020B0604020202020204" pitchFamily="34" charset="0"/>
                <a:cs typeface="Arial" panose="020B0604020202020204" pitchFamily="34" charset="0"/>
              </a:rPr>
              <a:t>Building code adaptations</a:t>
            </a:r>
          </a:p>
          <a:p>
            <a:pPr marL="1371600" lvl="3" indent="-457200">
              <a:spcAft>
                <a:spcPts val="1200"/>
              </a:spcAft>
              <a:buClr>
                <a:srgbClr val="FFC137"/>
              </a:buClr>
            </a:pPr>
            <a:r>
              <a:rPr lang="en-US" sz="2200" dirty="0">
                <a:solidFill>
                  <a:srgbClr val="1F4E79"/>
                </a:solidFill>
                <a:latin typeface="Arial" panose="020B0604020202020204" pitchFamily="34" charset="0"/>
                <a:cs typeface="Arial" panose="020B0604020202020204" pitchFamily="34" charset="0"/>
              </a:rPr>
              <a:t>Limits on usage of natural gas </a:t>
            </a:r>
          </a:p>
          <a:p>
            <a:pPr marL="457200" lvl="1" indent="-457200">
              <a:spcAft>
                <a:spcPts val="1200"/>
              </a:spcAft>
              <a:buClr>
                <a:srgbClr val="FFC137"/>
              </a:buClr>
            </a:pPr>
            <a:endParaRPr lang="en-US" sz="2800" dirty="0">
              <a:solidFill>
                <a:srgbClr val="1F4E79"/>
              </a:solidFill>
              <a:latin typeface="Arial" panose="020B0604020202020204" pitchFamily="34" charset="0"/>
              <a:cs typeface="Arial" panose="020B0604020202020204" pitchFamily="34" charset="0"/>
            </a:endParaRPr>
          </a:p>
          <a:p>
            <a:pPr marL="0" indent="0">
              <a:buClr>
                <a:srgbClr val="FFC137"/>
              </a:buClr>
              <a:buNone/>
            </a:pPr>
            <a:endParaRPr lang="en-US" dirty="0">
              <a:solidFill>
                <a:srgbClr val="1F4E79"/>
              </a:solidFill>
              <a:latin typeface="Arial" panose="020B0604020202020204" pitchFamily="34" charset="0"/>
              <a:cs typeface="Arial" panose="020B0604020202020204" pitchFamily="34" charset="0"/>
            </a:endParaRPr>
          </a:p>
          <a:p>
            <a:pPr>
              <a:spcAft>
                <a:spcPts val="1200"/>
              </a:spcAft>
              <a:buClr>
                <a:srgbClr val="FFC137"/>
              </a:buClr>
            </a:pPr>
            <a:endParaRPr lang="en-US" dirty="0">
              <a:solidFill>
                <a:srgbClr val="1F4E79"/>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nvGraphicFramePr>
        <p:xfrm>
          <a:off x="0" y="-60219"/>
          <a:ext cx="12192000" cy="159318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1593183">
                <a:tc>
                  <a:txBody>
                    <a:bodyPr/>
                    <a:lstStyle/>
                    <a:p>
                      <a:r>
                        <a:rPr lang="en-US" sz="3200" dirty="0">
                          <a:solidFill>
                            <a:srgbClr val="FFC137"/>
                          </a:solidFill>
                          <a:latin typeface="Verdana" panose="020B0604030504040204" pitchFamily="34" charset="0"/>
                          <a:ea typeface="Verdana" panose="020B0604030504040204" pitchFamily="34" charset="0"/>
                          <a:cs typeface="Verdana" panose="020B0604030504040204" pitchFamily="34" charset="0"/>
                        </a:rPr>
                        <a:t>           </a:t>
                      </a:r>
                      <a:r>
                        <a:rPr lang="en-US" sz="5400" b="0" dirty="0">
                          <a:solidFill>
                            <a:srgbClr val="FFC137"/>
                          </a:solidFill>
                          <a:effectLst/>
                          <a:latin typeface="Arial" panose="020B0604020202020204" pitchFamily="34" charset="0"/>
                          <a:ea typeface="Verdana" panose="020B0604030504040204" pitchFamily="34" charset="0"/>
                          <a:cs typeface="Arial" panose="020B0604020202020204" pitchFamily="34" charset="0"/>
                        </a:rPr>
                        <a:t>CITY</a:t>
                      </a:r>
                      <a:r>
                        <a:rPr lang="en-US" sz="5400" b="0" baseline="0" dirty="0">
                          <a:solidFill>
                            <a:srgbClr val="FFC137"/>
                          </a:solidFill>
                          <a:effectLst/>
                          <a:latin typeface="Arial" panose="020B0604020202020204" pitchFamily="34" charset="0"/>
                          <a:ea typeface="Verdana" panose="020B0604030504040204" pitchFamily="34" charset="0"/>
                          <a:cs typeface="Arial" panose="020B0604020202020204" pitchFamily="34" charset="0"/>
                        </a:rPr>
                        <a:t> OF CARMEL-BY-THE-SEA</a:t>
                      </a:r>
                      <a:endParaRPr lang="en-US" sz="16600" b="0" dirty="0">
                        <a:solidFill>
                          <a:srgbClr val="FFC137"/>
                        </a:solidFill>
                        <a:latin typeface="Arial" panose="020B0604020202020204" pitchFamily="34" charset="0"/>
                        <a:cs typeface="Arial" panose="020B0604020202020204" pitchFamily="34" charset="0"/>
                      </a:endParaRPr>
                    </a:p>
                  </a:txBody>
                  <a:tcPr anchor="ctr">
                    <a:solidFill>
                      <a:schemeClr val="accent1">
                        <a:lumMod val="50000"/>
                      </a:schemeClr>
                    </a:solidFill>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352" y="127754"/>
            <a:ext cx="1225296" cy="1217235"/>
          </a:xfrm>
          <a:prstGeom prst="rect">
            <a:avLst/>
          </a:prstGeom>
        </p:spPr>
      </p:pic>
    </p:spTree>
    <p:extLst>
      <p:ext uri="{BB962C8B-B14F-4D97-AF65-F5344CB8AC3E}">
        <p14:creationId xmlns:p14="http://schemas.microsoft.com/office/powerpoint/2010/main" val="144228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199" y="2070537"/>
            <a:ext cx="10515599" cy="4787463"/>
          </a:xfrm>
        </p:spPr>
        <p:txBody>
          <a:bodyPr>
            <a:normAutofit/>
          </a:bodyPr>
          <a:lstStyle/>
          <a:p>
            <a:pPr marL="0" lvl="1" indent="0">
              <a:spcAft>
                <a:spcPts val="1200"/>
              </a:spcAft>
              <a:buClr>
                <a:srgbClr val="FFC137"/>
              </a:buClr>
              <a:buNone/>
            </a:pPr>
            <a:r>
              <a:rPr lang="en-US" sz="2800" dirty="0">
                <a:solidFill>
                  <a:srgbClr val="1F4E79"/>
                </a:solidFill>
                <a:latin typeface="Arial" panose="020B0604020202020204" pitchFamily="34" charset="0"/>
                <a:cs typeface="Arial" panose="020B0604020202020204" pitchFamily="34" charset="0"/>
              </a:rPr>
              <a:t>Define Strategies for determined goals (continued)</a:t>
            </a:r>
          </a:p>
          <a:p>
            <a:pPr marL="457200" lvl="1" indent="-457200">
              <a:spcAft>
                <a:spcPts val="1200"/>
              </a:spcAft>
              <a:buClr>
                <a:srgbClr val="FFC137"/>
              </a:buClr>
            </a:pPr>
            <a:r>
              <a:rPr lang="en-US" sz="2800" dirty="0">
                <a:solidFill>
                  <a:srgbClr val="1F4E79"/>
                </a:solidFill>
                <a:latin typeface="Arial" panose="020B0604020202020204" pitchFamily="34" charset="0"/>
                <a:cs typeface="Arial" panose="020B0604020202020204" pitchFamily="34" charset="0"/>
              </a:rPr>
              <a:t>Then, develop strategies that are unique to Carmel</a:t>
            </a:r>
          </a:p>
          <a:p>
            <a:pPr marL="914400" lvl="2" indent="-457200">
              <a:spcAft>
                <a:spcPts val="1200"/>
              </a:spcAft>
              <a:buClr>
                <a:srgbClr val="FFC137"/>
              </a:buClr>
            </a:pPr>
            <a:r>
              <a:rPr lang="en-US" sz="2400" dirty="0">
                <a:solidFill>
                  <a:srgbClr val="1F4E79"/>
                </a:solidFill>
                <a:latin typeface="Arial" panose="020B0604020202020204" pitchFamily="34" charset="0"/>
                <a:cs typeface="Arial" panose="020B0604020202020204" pitchFamily="34" charset="0"/>
              </a:rPr>
              <a:t>Urban forest species selection</a:t>
            </a:r>
          </a:p>
          <a:p>
            <a:pPr marL="914400" lvl="2" indent="-457200">
              <a:spcAft>
                <a:spcPts val="1200"/>
              </a:spcAft>
              <a:buClr>
                <a:srgbClr val="FFC137"/>
              </a:buClr>
            </a:pPr>
            <a:r>
              <a:rPr lang="en-US" sz="2400" dirty="0">
                <a:solidFill>
                  <a:srgbClr val="1F4E79"/>
                </a:solidFill>
                <a:latin typeface="Arial" panose="020B0604020202020204" pitchFamily="34" charset="0"/>
                <a:cs typeface="Arial" panose="020B0604020202020204" pitchFamily="34" charset="0"/>
              </a:rPr>
              <a:t>Stormwater runoff</a:t>
            </a:r>
          </a:p>
          <a:p>
            <a:pPr marL="914400" lvl="2" indent="-457200">
              <a:spcAft>
                <a:spcPts val="1200"/>
              </a:spcAft>
              <a:buClr>
                <a:srgbClr val="FFC137"/>
              </a:buClr>
            </a:pPr>
            <a:r>
              <a:rPr lang="en-US" sz="2400" dirty="0">
                <a:solidFill>
                  <a:srgbClr val="1F4E79"/>
                </a:solidFill>
                <a:latin typeface="Arial" panose="020B0604020202020204" pitchFamily="34" charset="0"/>
                <a:cs typeface="Arial" panose="020B0604020202020204" pitchFamily="34" charset="0"/>
              </a:rPr>
              <a:t>Effects on tourism</a:t>
            </a:r>
          </a:p>
          <a:p>
            <a:pPr marL="914400" lvl="2" indent="-457200">
              <a:spcAft>
                <a:spcPts val="1200"/>
              </a:spcAft>
              <a:buClr>
                <a:srgbClr val="FFC137"/>
              </a:buClr>
            </a:pPr>
            <a:endParaRPr lang="en-US" sz="2400" dirty="0">
              <a:solidFill>
                <a:srgbClr val="1F4E79"/>
              </a:solidFill>
              <a:latin typeface="Arial" panose="020B0604020202020204" pitchFamily="34" charset="0"/>
              <a:cs typeface="Arial" panose="020B0604020202020204" pitchFamily="34" charset="0"/>
            </a:endParaRPr>
          </a:p>
          <a:p>
            <a:pPr marL="457200" lvl="1" indent="-457200">
              <a:spcAft>
                <a:spcPts val="1200"/>
              </a:spcAft>
              <a:buClr>
                <a:srgbClr val="FFC137"/>
              </a:buClr>
            </a:pPr>
            <a:endParaRPr lang="en-US" sz="2800" dirty="0">
              <a:solidFill>
                <a:srgbClr val="1F4E79"/>
              </a:solidFill>
              <a:latin typeface="Arial" panose="020B0604020202020204" pitchFamily="34" charset="0"/>
              <a:cs typeface="Arial" panose="020B0604020202020204" pitchFamily="34" charset="0"/>
            </a:endParaRPr>
          </a:p>
          <a:p>
            <a:pPr marL="0" indent="0">
              <a:buClr>
                <a:srgbClr val="FFC137"/>
              </a:buClr>
              <a:buNone/>
            </a:pPr>
            <a:endParaRPr lang="en-US" dirty="0">
              <a:solidFill>
                <a:srgbClr val="1F4E79"/>
              </a:solidFill>
              <a:latin typeface="Arial" panose="020B0604020202020204" pitchFamily="34" charset="0"/>
              <a:cs typeface="Arial" panose="020B0604020202020204" pitchFamily="34" charset="0"/>
            </a:endParaRPr>
          </a:p>
          <a:p>
            <a:pPr>
              <a:spcAft>
                <a:spcPts val="1200"/>
              </a:spcAft>
              <a:buClr>
                <a:srgbClr val="FFC137"/>
              </a:buClr>
            </a:pPr>
            <a:endParaRPr lang="en-US" dirty="0">
              <a:solidFill>
                <a:srgbClr val="1F4E79"/>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nvGraphicFramePr>
        <p:xfrm>
          <a:off x="0" y="-60219"/>
          <a:ext cx="12192000" cy="159318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1593183">
                <a:tc>
                  <a:txBody>
                    <a:bodyPr/>
                    <a:lstStyle/>
                    <a:p>
                      <a:r>
                        <a:rPr lang="en-US" sz="3200" dirty="0">
                          <a:solidFill>
                            <a:srgbClr val="FFC137"/>
                          </a:solidFill>
                          <a:latin typeface="Verdana" panose="020B0604030504040204" pitchFamily="34" charset="0"/>
                          <a:ea typeface="Verdana" panose="020B0604030504040204" pitchFamily="34" charset="0"/>
                          <a:cs typeface="Verdana" panose="020B0604030504040204" pitchFamily="34" charset="0"/>
                        </a:rPr>
                        <a:t>           </a:t>
                      </a:r>
                      <a:r>
                        <a:rPr lang="en-US" sz="5400" b="0" dirty="0">
                          <a:solidFill>
                            <a:srgbClr val="FFC137"/>
                          </a:solidFill>
                          <a:effectLst/>
                          <a:latin typeface="Arial" panose="020B0604020202020204" pitchFamily="34" charset="0"/>
                          <a:ea typeface="Verdana" panose="020B0604030504040204" pitchFamily="34" charset="0"/>
                          <a:cs typeface="Arial" panose="020B0604020202020204" pitchFamily="34" charset="0"/>
                        </a:rPr>
                        <a:t>CITY</a:t>
                      </a:r>
                      <a:r>
                        <a:rPr lang="en-US" sz="5400" b="0" baseline="0" dirty="0">
                          <a:solidFill>
                            <a:srgbClr val="FFC137"/>
                          </a:solidFill>
                          <a:effectLst/>
                          <a:latin typeface="Arial" panose="020B0604020202020204" pitchFamily="34" charset="0"/>
                          <a:ea typeface="Verdana" panose="020B0604030504040204" pitchFamily="34" charset="0"/>
                          <a:cs typeface="Arial" panose="020B0604020202020204" pitchFamily="34" charset="0"/>
                        </a:rPr>
                        <a:t> OF CARMEL-BY-THE-SEA</a:t>
                      </a:r>
                      <a:endParaRPr lang="en-US" sz="16600" b="0" dirty="0">
                        <a:solidFill>
                          <a:srgbClr val="FFC137"/>
                        </a:solidFill>
                        <a:latin typeface="Arial" panose="020B0604020202020204" pitchFamily="34" charset="0"/>
                        <a:cs typeface="Arial" panose="020B0604020202020204" pitchFamily="34" charset="0"/>
                      </a:endParaRPr>
                    </a:p>
                  </a:txBody>
                  <a:tcPr anchor="ctr">
                    <a:solidFill>
                      <a:schemeClr val="accent1">
                        <a:lumMod val="50000"/>
                      </a:schemeClr>
                    </a:solidFill>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352" y="127754"/>
            <a:ext cx="1225296" cy="1217235"/>
          </a:xfrm>
          <a:prstGeom prst="rect">
            <a:avLst/>
          </a:prstGeom>
        </p:spPr>
      </p:pic>
    </p:spTree>
    <p:extLst>
      <p:ext uri="{BB962C8B-B14F-4D97-AF65-F5344CB8AC3E}">
        <p14:creationId xmlns:p14="http://schemas.microsoft.com/office/powerpoint/2010/main" val="167611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D3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199" y="2070537"/>
            <a:ext cx="10515599" cy="4787463"/>
          </a:xfrm>
        </p:spPr>
        <p:txBody>
          <a:bodyPr>
            <a:normAutofit/>
          </a:bodyPr>
          <a:lstStyle/>
          <a:p>
            <a:pPr marL="0" lvl="1" indent="0">
              <a:spcAft>
                <a:spcPts val="1200"/>
              </a:spcAft>
              <a:buClr>
                <a:srgbClr val="FFC137"/>
              </a:buClr>
              <a:buNone/>
            </a:pPr>
            <a:r>
              <a:rPr lang="en-US" sz="2800">
                <a:solidFill>
                  <a:srgbClr val="1F4E79"/>
                </a:solidFill>
                <a:latin typeface="Arial" panose="020B0604020202020204" pitchFamily="34" charset="0"/>
                <a:cs typeface="Arial" panose="020B0604020202020204" pitchFamily="34" charset="0"/>
              </a:rPr>
              <a:t>This slide could be specific for the presentation</a:t>
            </a:r>
          </a:p>
          <a:p>
            <a:pPr marL="457200" lvl="1" indent="-457200">
              <a:spcAft>
                <a:spcPts val="1200"/>
              </a:spcAft>
              <a:buClr>
                <a:srgbClr val="FFC137"/>
              </a:buClr>
            </a:pPr>
            <a:r>
              <a:rPr lang="en-US" sz="2800">
                <a:solidFill>
                  <a:srgbClr val="1F4E79"/>
                </a:solidFill>
                <a:latin typeface="Arial" panose="020B0604020202020204" pitchFamily="34" charset="0"/>
                <a:cs typeface="Arial" panose="020B0604020202020204" pitchFamily="34" charset="0"/>
              </a:rPr>
              <a:t>(CAWD) How will be manage the sewer lines?</a:t>
            </a:r>
          </a:p>
          <a:p>
            <a:pPr marL="914400" lvl="2" indent="-457200">
              <a:spcAft>
                <a:spcPts val="1200"/>
              </a:spcAft>
              <a:buClr>
                <a:srgbClr val="FFC137"/>
              </a:buClr>
            </a:pPr>
            <a:r>
              <a:rPr lang="en-US" sz="2400">
                <a:solidFill>
                  <a:srgbClr val="1F4E79"/>
                </a:solidFill>
                <a:latin typeface="Arial" panose="020B0604020202020204" pitchFamily="34" charset="0"/>
                <a:cs typeface="Arial" panose="020B0604020202020204" pitchFamily="34" charset="0"/>
              </a:rPr>
              <a:t>Will we need punnp stations?</a:t>
            </a:r>
          </a:p>
          <a:p>
            <a:pPr marL="914400" lvl="2" indent="-457200">
              <a:spcAft>
                <a:spcPts val="1200"/>
              </a:spcAft>
              <a:buClr>
                <a:srgbClr val="FFC137"/>
              </a:buClr>
            </a:pPr>
            <a:r>
              <a:rPr lang="en-US" sz="2400">
                <a:solidFill>
                  <a:srgbClr val="1F4E79"/>
                </a:solidFill>
                <a:latin typeface="Arial" panose="020B0604020202020204" pitchFamily="34" charset="0"/>
                <a:cs typeface="Arial" panose="020B0604020202020204" pitchFamily="34" charset="0"/>
              </a:rPr>
              <a:t>Is the plant safe in the river mouth?</a:t>
            </a:r>
          </a:p>
          <a:p>
            <a:pPr marL="457200" lvl="1" indent="-457200">
              <a:spcAft>
                <a:spcPts val="1200"/>
              </a:spcAft>
              <a:buClr>
                <a:srgbClr val="FFC137"/>
              </a:buClr>
            </a:pPr>
            <a:r>
              <a:rPr lang="en-US" sz="2800">
                <a:solidFill>
                  <a:srgbClr val="1F4E79"/>
                </a:solidFill>
                <a:latin typeface="Arial" panose="020B0604020202020204" pitchFamily="34" charset="0"/>
                <a:cs typeface="Arial" panose="020B0604020202020204" pitchFamily="34" charset="0"/>
              </a:rPr>
              <a:t>(PGE) How will we manage grid resiliency? What are the issues that are specific to Carmel?</a:t>
            </a:r>
          </a:p>
          <a:p>
            <a:pPr marL="457200" lvl="1" indent="-457200">
              <a:spcAft>
                <a:spcPts val="1200"/>
              </a:spcAft>
              <a:buClr>
                <a:srgbClr val="FFC137"/>
              </a:buClr>
            </a:pPr>
            <a:r>
              <a:rPr lang="en-US" sz="2800">
                <a:solidFill>
                  <a:srgbClr val="1F4E79"/>
                </a:solidFill>
                <a:latin typeface="Arial" panose="020B0604020202020204" pitchFamily="34" charset="0"/>
                <a:cs typeface="Arial" panose="020B0604020202020204" pitchFamily="34" charset="0"/>
              </a:rPr>
              <a:t>(Landwatch) Transportation and GHG Inventories </a:t>
            </a:r>
          </a:p>
          <a:p>
            <a:pPr marL="914400" lvl="2" indent="-457200">
              <a:spcAft>
                <a:spcPts val="1200"/>
              </a:spcAft>
              <a:buClr>
                <a:srgbClr val="FFC137"/>
              </a:buClr>
            </a:pPr>
            <a:r>
              <a:rPr lang="en-US" sz="2400">
                <a:solidFill>
                  <a:srgbClr val="1F4E79"/>
                </a:solidFill>
                <a:latin typeface="Arial" panose="020B0604020202020204" pitchFamily="34" charset="0"/>
                <a:cs typeface="Arial" panose="020B0604020202020204" pitchFamily="34" charset="0"/>
              </a:rPr>
              <a:t>How can we reduce transportation of visitors and employees into and out of the downtown?</a:t>
            </a:r>
          </a:p>
          <a:p>
            <a:pPr marL="457200" lvl="1" indent="-457200">
              <a:spcAft>
                <a:spcPts val="1200"/>
              </a:spcAft>
              <a:buClr>
                <a:srgbClr val="FFC137"/>
              </a:buClr>
            </a:pPr>
            <a:endParaRPr lang="en-US" sz="2800">
              <a:solidFill>
                <a:srgbClr val="1F4E79"/>
              </a:solidFill>
              <a:latin typeface="Arial" panose="020B0604020202020204" pitchFamily="34" charset="0"/>
              <a:cs typeface="Arial" panose="020B0604020202020204" pitchFamily="34" charset="0"/>
            </a:endParaRPr>
          </a:p>
          <a:p>
            <a:pPr marL="0" indent="0">
              <a:buClr>
                <a:srgbClr val="FFC137"/>
              </a:buClr>
              <a:buNone/>
            </a:pPr>
            <a:endParaRPr lang="en-US">
              <a:solidFill>
                <a:srgbClr val="1F4E79"/>
              </a:solidFill>
              <a:latin typeface="Arial" panose="020B0604020202020204" pitchFamily="34" charset="0"/>
              <a:cs typeface="Arial" panose="020B0604020202020204" pitchFamily="34" charset="0"/>
            </a:endParaRPr>
          </a:p>
          <a:p>
            <a:pPr>
              <a:spcAft>
                <a:spcPts val="1200"/>
              </a:spcAft>
              <a:buClr>
                <a:srgbClr val="FFC137"/>
              </a:buClr>
            </a:pPr>
            <a:endParaRPr lang="en-US" dirty="0">
              <a:solidFill>
                <a:srgbClr val="1F4E79"/>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nvGraphicFramePr>
        <p:xfrm>
          <a:off x="0" y="-60219"/>
          <a:ext cx="12192000" cy="159318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1593183">
                <a:tc>
                  <a:txBody>
                    <a:bodyPr/>
                    <a:lstStyle/>
                    <a:p>
                      <a:r>
                        <a:rPr lang="en-US" sz="3200" dirty="0">
                          <a:solidFill>
                            <a:srgbClr val="FFC137"/>
                          </a:solidFill>
                          <a:latin typeface="Verdana" panose="020B0604030504040204" pitchFamily="34" charset="0"/>
                          <a:ea typeface="Verdana" panose="020B0604030504040204" pitchFamily="34" charset="0"/>
                          <a:cs typeface="Verdana" panose="020B0604030504040204" pitchFamily="34" charset="0"/>
                        </a:rPr>
                        <a:t>           </a:t>
                      </a:r>
                      <a:r>
                        <a:rPr lang="en-US" sz="5400" b="0" dirty="0">
                          <a:solidFill>
                            <a:srgbClr val="FFC137"/>
                          </a:solidFill>
                          <a:effectLst/>
                          <a:latin typeface="Arial" panose="020B0604020202020204" pitchFamily="34" charset="0"/>
                          <a:ea typeface="Verdana" panose="020B0604030504040204" pitchFamily="34" charset="0"/>
                          <a:cs typeface="Arial" panose="020B0604020202020204" pitchFamily="34" charset="0"/>
                        </a:rPr>
                        <a:t>CITY</a:t>
                      </a:r>
                      <a:r>
                        <a:rPr lang="en-US" sz="5400" b="0" baseline="0" dirty="0">
                          <a:solidFill>
                            <a:srgbClr val="FFC137"/>
                          </a:solidFill>
                          <a:effectLst/>
                          <a:latin typeface="Arial" panose="020B0604020202020204" pitchFamily="34" charset="0"/>
                          <a:ea typeface="Verdana" panose="020B0604030504040204" pitchFamily="34" charset="0"/>
                          <a:cs typeface="Arial" panose="020B0604020202020204" pitchFamily="34" charset="0"/>
                        </a:rPr>
                        <a:t> OF CARMEL-BY-THE-SEA</a:t>
                      </a:r>
                      <a:endParaRPr lang="en-US" sz="16600" b="0" dirty="0">
                        <a:solidFill>
                          <a:srgbClr val="FFC137"/>
                        </a:solidFill>
                        <a:latin typeface="Arial" panose="020B0604020202020204" pitchFamily="34" charset="0"/>
                        <a:cs typeface="Arial" panose="020B0604020202020204" pitchFamily="34" charset="0"/>
                      </a:endParaRPr>
                    </a:p>
                  </a:txBody>
                  <a:tcPr anchor="ctr">
                    <a:solidFill>
                      <a:schemeClr val="accent1">
                        <a:lumMod val="50000"/>
                      </a:schemeClr>
                    </a:solidFill>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352" y="127754"/>
            <a:ext cx="1225296" cy="1217235"/>
          </a:xfrm>
          <a:prstGeom prst="rect">
            <a:avLst/>
          </a:prstGeom>
        </p:spPr>
      </p:pic>
    </p:spTree>
    <p:extLst>
      <p:ext uri="{BB962C8B-B14F-4D97-AF65-F5344CB8AC3E}">
        <p14:creationId xmlns:p14="http://schemas.microsoft.com/office/powerpoint/2010/main" val="232692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199" y="2070537"/>
            <a:ext cx="10515599" cy="4787463"/>
          </a:xfrm>
        </p:spPr>
        <p:txBody>
          <a:bodyPr>
            <a:normAutofit fontScale="92500" lnSpcReduction="10000"/>
          </a:bodyPr>
          <a:lstStyle/>
          <a:p>
            <a:pPr marL="0" lvl="1" indent="0">
              <a:spcAft>
                <a:spcPts val="1200"/>
              </a:spcAft>
              <a:buClr>
                <a:srgbClr val="FFC137"/>
              </a:buClr>
              <a:buNone/>
            </a:pPr>
            <a:r>
              <a:rPr lang="en-US" sz="2800" dirty="0">
                <a:solidFill>
                  <a:srgbClr val="1F4E79"/>
                </a:solidFill>
                <a:latin typeface="Arial" panose="020B0604020202020204" pitchFamily="34" charset="0"/>
                <a:cs typeface="Arial" panose="020B0604020202020204" pitchFamily="34" charset="0"/>
              </a:rPr>
              <a:t>Finally! Put it all together into a workplan</a:t>
            </a:r>
          </a:p>
          <a:p>
            <a:pPr marL="457200" lvl="1" indent="-457200">
              <a:spcAft>
                <a:spcPts val="1200"/>
              </a:spcAft>
              <a:buClr>
                <a:srgbClr val="FFC137"/>
              </a:buClr>
            </a:pPr>
            <a:r>
              <a:rPr lang="en-US" sz="2800" dirty="0">
                <a:solidFill>
                  <a:srgbClr val="1F4E79"/>
                </a:solidFill>
                <a:latin typeface="Arial" panose="020B0604020202020204" pitchFamily="34" charset="0"/>
                <a:cs typeface="Arial" panose="020B0604020202020204" pitchFamily="34" charset="0"/>
              </a:rPr>
              <a:t>Important to:</a:t>
            </a:r>
          </a:p>
          <a:p>
            <a:pPr marL="914400" lvl="2" indent="-457200">
              <a:spcAft>
                <a:spcPts val="1200"/>
              </a:spcAft>
              <a:buClr>
                <a:srgbClr val="FFC137"/>
              </a:buClr>
            </a:pPr>
            <a:r>
              <a:rPr lang="en-US" sz="2400" dirty="0">
                <a:solidFill>
                  <a:srgbClr val="1F4E79"/>
                </a:solidFill>
                <a:latin typeface="Arial" panose="020B0604020202020204" pitchFamily="34" charset="0"/>
                <a:cs typeface="Arial" panose="020B0604020202020204" pitchFamily="34" charset="0"/>
              </a:rPr>
              <a:t>Set objectives to measure progress towards a goal</a:t>
            </a:r>
          </a:p>
          <a:p>
            <a:pPr marL="1371600" lvl="3" indent="-457200">
              <a:spcAft>
                <a:spcPts val="1200"/>
              </a:spcAft>
              <a:buClr>
                <a:srgbClr val="FFC137"/>
              </a:buClr>
            </a:pPr>
            <a:r>
              <a:rPr lang="en-US" sz="2200" dirty="0" err="1">
                <a:solidFill>
                  <a:srgbClr val="1F4E79"/>
                </a:solidFill>
                <a:latin typeface="Arial" panose="020B0604020202020204" pitchFamily="34" charset="0"/>
                <a:cs typeface="Arial" panose="020B0604020202020204" pitchFamily="34" charset="0"/>
              </a:rPr>
              <a:t>Eg</a:t>
            </a:r>
            <a:r>
              <a:rPr lang="en-US" sz="2200" dirty="0">
                <a:solidFill>
                  <a:srgbClr val="1F4E79"/>
                </a:solidFill>
                <a:latin typeface="Arial" panose="020B0604020202020204" pitchFamily="34" charset="0"/>
                <a:cs typeface="Arial" panose="020B0604020202020204" pitchFamily="34" charset="0"/>
              </a:rPr>
              <a:t>: Come to agreement with CAWD regarding rerouting sewer lines</a:t>
            </a:r>
          </a:p>
          <a:p>
            <a:pPr marL="1371600" lvl="3" indent="-457200">
              <a:spcAft>
                <a:spcPts val="1200"/>
              </a:spcAft>
              <a:buClr>
                <a:srgbClr val="FFC137"/>
              </a:buClr>
            </a:pPr>
            <a:r>
              <a:rPr lang="en-US" sz="2200" dirty="0" err="1">
                <a:solidFill>
                  <a:srgbClr val="1F4E79"/>
                </a:solidFill>
                <a:latin typeface="Arial" panose="020B0604020202020204" pitchFamily="34" charset="0"/>
                <a:cs typeface="Arial" panose="020B0604020202020204" pitchFamily="34" charset="0"/>
              </a:rPr>
              <a:t>Eg</a:t>
            </a:r>
            <a:r>
              <a:rPr lang="en-US" sz="2200" dirty="0">
                <a:solidFill>
                  <a:srgbClr val="1F4E79"/>
                </a:solidFill>
                <a:latin typeface="Arial" panose="020B0604020202020204" pitchFamily="34" charset="0"/>
                <a:cs typeface="Arial" panose="020B0604020202020204" pitchFamily="34" charset="0"/>
              </a:rPr>
              <a:t>: In 10 years, show progress on tree selection </a:t>
            </a:r>
          </a:p>
          <a:p>
            <a:pPr marL="1371600" lvl="3" indent="-457200">
              <a:spcAft>
                <a:spcPts val="1200"/>
              </a:spcAft>
              <a:buClr>
                <a:srgbClr val="FFC137"/>
              </a:buClr>
            </a:pPr>
            <a:r>
              <a:rPr lang="en-US" sz="2200" dirty="0" err="1">
                <a:solidFill>
                  <a:srgbClr val="1F4E79"/>
                </a:solidFill>
                <a:latin typeface="Arial" panose="020B0604020202020204" pitchFamily="34" charset="0"/>
                <a:cs typeface="Arial" panose="020B0604020202020204" pitchFamily="34" charset="0"/>
              </a:rPr>
              <a:t>Eg</a:t>
            </a:r>
            <a:r>
              <a:rPr lang="en-US" sz="2200" dirty="0">
                <a:solidFill>
                  <a:srgbClr val="1F4E79"/>
                </a:solidFill>
                <a:latin typeface="Arial" panose="020B0604020202020204" pitchFamily="34" charset="0"/>
                <a:cs typeface="Arial" panose="020B0604020202020204" pitchFamily="34" charset="0"/>
              </a:rPr>
              <a:t>: What should our greenhouse gas emissions be in 2030?</a:t>
            </a:r>
          </a:p>
          <a:p>
            <a:pPr marL="914400" lvl="2" indent="-457200">
              <a:spcAft>
                <a:spcPts val="1200"/>
              </a:spcAft>
              <a:buClr>
                <a:srgbClr val="FFC137"/>
              </a:buClr>
            </a:pPr>
            <a:r>
              <a:rPr lang="en-US" sz="2400" dirty="0">
                <a:solidFill>
                  <a:srgbClr val="1F4E79"/>
                </a:solidFill>
                <a:latin typeface="Arial" panose="020B0604020202020204" pitchFamily="34" charset="0"/>
                <a:cs typeface="Arial" panose="020B0604020202020204" pitchFamily="34" charset="0"/>
              </a:rPr>
              <a:t>Continue public outreach</a:t>
            </a:r>
          </a:p>
          <a:p>
            <a:pPr marL="914400" lvl="2" indent="-457200">
              <a:spcAft>
                <a:spcPts val="1200"/>
              </a:spcAft>
              <a:buClr>
                <a:srgbClr val="FFC137"/>
              </a:buClr>
            </a:pPr>
            <a:r>
              <a:rPr lang="en-US" sz="2400" dirty="0">
                <a:solidFill>
                  <a:srgbClr val="1F4E79"/>
                </a:solidFill>
                <a:latin typeface="Arial" panose="020B0604020202020204" pitchFamily="34" charset="0"/>
                <a:cs typeface="Arial" panose="020B0604020202020204" pitchFamily="34" charset="0"/>
              </a:rPr>
              <a:t>Revisit the plan on a recurring basis. Re-evaluate hazards and assets. This is a task that will be with us forever!</a:t>
            </a:r>
          </a:p>
          <a:p>
            <a:pPr lvl="1">
              <a:spcAft>
                <a:spcPts val="1200"/>
              </a:spcAft>
              <a:buClr>
                <a:srgbClr val="FFC137"/>
              </a:buClr>
            </a:pPr>
            <a:r>
              <a:rPr lang="en-US" b="1" u="sng" dirty="0">
                <a:solidFill>
                  <a:srgbClr val="1F4E79"/>
                </a:solidFill>
                <a:latin typeface="Arial" panose="020B0604020202020204" pitchFamily="34" charset="0"/>
                <a:cs typeface="Arial" panose="020B0604020202020204" pitchFamily="34" charset="0"/>
              </a:rPr>
              <a:t>Get City Council Blessing. Make it a priority.</a:t>
            </a:r>
          </a:p>
          <a:p>
            <a:pPr marL="457200" lvl="1" indent="0">
              <a:spcAft>
                <a:spcPts val="1200"/>
              </a:spcAft>
              <a:buClr>
                <a:srgbClr val="FFC137"/>
              </a:buClr>
              <a:buNone/>
            </a:pPr>
            <a:endParaRPr lang="en-US" b="1" u="sng" dirty="0">
              <a:solidFill>
                <a:srgbClr val="1F4E79"/>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nvGraphicFramePr>
        <p:xfrm>
          <a:off x="0" y="-60219"/>
          <a:ext cx="12192000" cy="159318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1593183">
                <a:tc>
                  <a:txBody>
                    <a:bodyPr/>
                    <a:lstStyle/>
                    <a:p>
                      <a:r>
                        <a:rPr lang="en-US" sz="3200" dirty="0">
                          <a:solidFill>
                            <a:srgbClr val="FFC137"/>
                          </a:solidFill>
                          <a:latin typeface="Verdana" panose="020B0604030504040204" pitchFamily="34" charset="0"/>
                          <a:ea typeface="Verdana" panose="020B0604030504040204" pitchFamily="34" charset="0"/>
                          <a:cs typeface="Verdana" panose="020B0604030504040204" pitchFamily="34" charset="0"/>
                        </a:rPr>
                        <a:t>           </a:t>
                      </a:r>
                      <a:r>
                        <a:rPr lang="en-US" sz="5400" b="0" dirty="0">
                          <a:solidFill>
                            <a:srgbClr val="FFC137"/>
                          </a:solidFill>
                          <a:effectLst/>
                          <a:latin typeface="Arial" panose="020B0604020202020204" pitchFamily="34" charset="0"/>
                          <a:ea typeface="Verdana" panose="020B0604030504040204" pitchFamily="34" charset="0"/>
                          <a:cs typeface="Arial" panose="020B0604020202020204" pitchFamily="34" charset="0"/>
                        </a:rPr>
                        <a:t>CITY</a:t>
                      </a:r>
                      <a:r>
                        <a:rPr lang="en-US" sz="5400" b="0" baseline="0" dirty="0">
                          <a:solidFill>
                            <a:srgbClr val="FFC137"/>
                          </a:solidFill>
                          <a:effectLst/>
                          <a:latin typeface="Arial" panose="020B0604020202020204" pitchFamily="34" charset="0"/>
                          <a:ea typeface="Verdana" panose="020B0604030504040204" pitchFamily="34" charset="0"/>
                          <a:cs typeface="Arial" panose="020B0604020202020204" pitchFamily="34" charset="0"/>
                        </a:rPr>
                        <a:t> OF CARMEL-BY-THE-SEA</a:t>
                      </a:r>
                      <a:endParaRPr lang="en-US" sz="16600" b="0" dirty="0">
                        <a:solidFill>
                          <a:srgbClr val="FFC137"/>
                        </a:solidFill>
                        <a:latin typeface="Arial" panose="020B0604020202020204" pitchFamily="34" charset="0"/>
                        <a:cs typeface="Arial" panose="020B0604020202020204" pitchFamily="34" charset="0"/>
                      </a:endParaRPr>
                    </a:p>
                  </a:txBody>
                  <a:tcPr anchor="ctr">
                    <a:solidFill>
                      <a:schemeClr val="accent1">
                        <a:lumMod val="50000"/>
                      </a:schemeClr>
                    </a:solidFill>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352" y="127754"/>
            <a:ext cx="1225296" cy="1217235"/>
          </a:xfrm>
          <a:prstGeom prst="rect">
            <a:avLst/>
          </a:prstGeom>
        </p:spPr>
      </p:pic>
    </p:spTree>
    <p:extLst>
      <p:ext uri="{BB962C8B-B14F-4D97-AF65-F5344CB8AC3E}">
        <p14:creationId xmlns:p14="http://schemas.microsoft.com/office/powerpoint/2010/main" val="144860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838199" y="2070537"/>
            <a:ext cx="10515599" cy="4787463"/>
          </a:xfrm>
        </p:spPr>
        <p:txBody>
          <a:bodyPr>
            <a:normAutofit/>
          </a:bodyPr>
          <a:lstStyle/>
          <a:p>
            <a:pPr marL="0" lvl="1" indent="0">
              <a:spcAft>
                <a:spcPts val="1200"/>
              </a:spcAft>
              <a:buClr>
                <a:srgbClr val="FFC137"/>
              </a:buClr>
              <a:buNone/>
            </a:pPr>
            <a:r>
              <a:rPr lang="en-US" sz="2800" dirty="0">
                <a:solidFill>
                  <a:srgbClr val="1F4E79"/>
                </a:solidFill>
                <a:latin typeface="Arial" panose="020B0604020202020204" pitchFamily="34" charset="0"/>
                <a:cs typeface="Arial" panose="020B0604020202020204" pitchFamily="34" charset="0"/>
              </a:rPr>
              <a:t>Questions?</a:t>
            </a:r>
          </a:p>
          <a:p>
            <a:pPr>
              <a:spcAft>
                <a:spcPts val="1200"/>
              </a:spcAft>
              <a:buClr>
                <a:srgbClr val="FFC137"/>
              </a:buClr>
            </a:pPr>
            <a:endParaRPr lang="en-US" dirty="0">
              <a:solidFill>
                <a:srgbClr val="1F4E79"/>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nvGraphicFramePr>
        <p:xfrm>
          <a:off x="0" y="-60219"/>
          <a:ext cx="12192000" cy="159318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1593183">
                <a:tc>
                  <a:txBody>
                    <a:bodyPr/>
                    <a:lstStyle/>
                    <a:p>
                      <a:r>
                        <a:rPr lang="en-US" sz="3200" dirty="0">
                          <a:solidFill>
                            <a:srgbClr val="FFC137"/>
                          </a:solidFill>
                          <a:latin typeface="Verdana" panose="020B0604030504040204" pitchFamily="34" charset="0"/>
                          <a:ea typeface="Verdana" panose="020B0604030504040204" pitchFamily="34" charset="0"/>
                          <a:cs typeface="Verdana" panose="020B0604030504040204" pitchFamily="34" charset="0"/>
                        </a:rPr>
                        <a:t>           </a:t>
                      </a:r>
                      <a:r>
                        <a:rPr lang="en-US" sz="5400" b="0" dirty="0">
                          <a:solidFill>
                            <a:srgbClr val="FFC137"/>
                          </a:solidFill>
                          <a:effectLst/>
                          <a:latin typeface="Arial" panose="020B0604020202020204" pitchFamily="34" charset="0"/>
                          <a:ea typeface="Verdana" panose="020B0604030504040204" pitchFamily="34" charset="0"/>
                          <a:cs typeface="Arial" panose="020B0604020202020204" pitchFamily="34" charset="0"/>
                        </a:rPr>
                        <a:t>CITY</a:t>
                      </a:r>
                      <a:r>
                        <a:rPr lang="en-US" sz="5400" b="0" baseline="0" dirty="0">
                          <a:solidFill>
                            <a:srgbClr val="FFC137"/>
                          </a:solidFill>
                          <a:effectLst/>
                          <a:latin typeface="Arial" panose="020B0604020202020204" pitchFamily="34" charset="0"/>
                          <a:ea typeface="Verdana" panose="020B0604030504040204" pitchFamily="34" charset="0"/>
                          <a:cs typeface="Arial" panose="020B0604020202020204" pitchFamily="34" charset="0"/>
                        </a:rPr>
                        <a:t> OF CARMEL-BY-THE-SEA</a:t>
                      </a:r>
                      <a:endParaRPr lang="en-US" sz="16600" b="0" dirty="0">
                        <a:solidFill>
                          <a:srgbClr val="FFC137"/>
                        </a:solidFill>
                        <a:latin typeface="Arial" panose="020B0604020202020204" pitchFamily="34" charset="0"/>
                        <a:cs typeface="Arial" panose="020B0604020202020204" pitchFamily="34" charset="0"/>
                      </a:endParaRPr>
                    </a:p>
                  </a:txBody>
                  <a:tcPr anchor="ctr">
                    <a:solidFill>
                      <a:schemeClr val="accent1">
                        <a:lumMod val="50000"/>
                      </a:schemeClr>
                    </a:solidFill>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352" y="127754"/>
            <a:ext cx="1225296" cy="1217235"/>
          </a:xfrm>
          <a:prstGeom prst="rect">
            <a:avLst/>
          </a:prstGeom>
        </p:spPr>
      </p:pic>
    </p:spTree>
    <p:extLst>
      <p:ext uri="{BB962C8B-B14F-4D97-AF65-F5344CB8AC3E}">
        <p14:creationId xmlns:p14="http://schemas.microsoft.com/office/powerpoint/2010/main" val="2097116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
            </a:r>
          </a:p>
        </p:txBody>
      </p:sp>
      <p:sp>
        <p:nvSpPr>
          <p:cNvPr id="3" name="Content Placeholder 2"/>
          <p:cNvSpPr>
            <a:spLocks noGrp="1"/>
          </p:cNvSpPr>
          <p:nvPr>
            <p:ph idx="1"/>
          </p:nvPr>
        </p:nvSpPr>
        <p:spPr>
          <a:xfrm>
            <a:off x="838199" y="2070537"/>
            <a:ext cx="10515599" cy="4787463"/>
          </a:xfrm>
        </p:spPr>
        <p:txBody>
          <a:bodyPr>
            <a:normAutofit fontScale="92500" lnSpcReduction="10000"/>
          </a:bodyPr>
          <a:lstStyle/>
          <a:p>
            <a:pPr marL="0" lvl="1" indent="0">
              <a:spcAft>
                <a:spcPts val="1200"/>
              </a:spcAft>
              <a:buClr>
                <a:srgbClr val="FFC137"/>
              </a:buClr>
              <a:buNone/>
            </a:pPr>
            <a:r>
              <a:rPr lang="en-US" sz="2800" dirty="0">
                <a:solidFill>
                  <a:srgbClr val="1F4E79"/>
                </a:solidFill>
                <a:latin typeface="Arial" panose="020B0604020202020204" pitchFamily="34" charset="0"/>
                <a:cs typeface="Arial" panose="020B0604020202020204" pitchFamily="34" charset="0"/>
              </a:rPr>
              <a:t>Origins and Organization of the Carmel Climate Change Committee</a:t>
            </a:r>
          </a:p>
          <a:p>
            <a:pPr marL="342900" lvl="1" indent="-342900">
              <a:spcAft>
                <a:spcPts val="1200"/>
              </a:spcAft>
              <a:buClr>
                <a:srgbClr val="FFC137"/>
              </a:buClr>
            </a:pPr>
            <a:r>
              <a:rPr lang="en-US" sz="2800" dirty="0">
                <a:solidFill>
                  <a:srgbClr val="1F4E79"/>
                </a:solidFill>
                <a:latin typeface="Arial" panose="020B0604020202020204" pitchFamily="34" charset="0"/>
                <a:cs typeface="Arial" panose="020B0604020202020204" pitchFamily="34" charset="0"/>
              </a:rPr>
              <a:t>Project money allocated in 2019/2020 Budget</a:t>
            </a:r>
          </a:p>
          <a:p>
            <a:pPr marL="800100" lvl="2" indent="-342900">
              <a:spcAft>
                <a:spcPts val="1200"/>
              </a:spcAft>
              <a:buClr>
                <a:srgbClr val="FFC137"/>
              </a:buClr>
            </a:pPr>
            <a:r>
              <a:rPr lang="en-US" sz="2400" dirty="0">
                <a:solidFill>
                  <a:srgbClr val="1F4E79"/>
                </a:solidFill>
                <a:latin typeface="Arial" panose="020B0604020202020204" pitchFamily="34" charset="0"/>
                <a:cs typeface="Arial" panose="020B0604020202020204" pitchFamily="34" charset="0"/>
              </a:rPr>
              <a:t>(De-allocated this past June.  </a:t>
            </a:r>
            <a:r>
              <a:rPr lang="en-US" sz="2400" dirty="0">
                <a:solidFill>
                  <a:srgbClr val="1F4E79"/>
                </a:solidFill>
                <a:latin typeface="Arial" panose="020B0604020202020204" pitchFamily="34" charset="0"/>
                <a:cs typeface="Arial" panose="020B0604020202020204" pitchFamily="34" charset="0"/>
                <a:sym typeface="Wingdings" panose="05000000000000000000" pitchFamily="2" charset="2"/>
              </a:rPr>
              <a:t>)</a:t>
            </a:r>
            <a:endParaRPr lang="en-US" sz="2400" dirty="0">
              <a:solidFill>
                <a:srgbClr val="1F4E79"/>
              </a:solidFill>
              <a:latin typeface="Arial" panose="020B0604020202020204" pitchFamily="34" charset="0"/>
              <a:cs typeface="Arial" panose="020B0604020202020204" pitchFamily="34" charset="0"/>
            </a:endParaRPr>
          </a:p>
          <a:p>
            <a:pPr marL="342900" lvl="1" indent="-342900">
              <a:spcAft>
                <a:spcPts val="1200"/>
              </a:spcAft>
              <a:buClr>
                <a:srgbClr val="FFC137"/>
              </a:buClr>
            </a:pPr>
            <a:r>
              <a:rPr lang="en-US" sz="2800" dirty="0">
                <a:solidFill>
                  <a:srgbClr val="1F4E79"/>
                </a:solidFill>
                <a:latin typeface="Arial" panose="020B0604020202020204" pitchFamily="34" charset="0"/>
                <a:cs typeface="Arial" panose="020B0604020202020204" pitchFamily="34" charset="0"/>
              </a:rPr>
              <a:t>City Council resolution in August 2019</a:t>
            </a:r>
          </a:p>
          <a:p>
            <a:pPr marL="342900" lvl="1" indent="-342900">
              <a:spcAft>
                <a:spcPts val="1200"/>
              </a:spcAft>
              <a:buClr>
                <a:srgbClr val="FFC137"/>
              </a:buClr>
            </a:pPr>
            <a:r>
              <a:rPr lang="en-US" sz="2800" dirty="0">
                <a:solidFill>
                  <a:srgbClr val="1F4E79"/>
                </a:solidFill>
                <a:latin typeface="Arial" panose="020B0604020202020204" pitchFamily="34" charset="0"/>
                <a:cs typeface="Arial" panose="020B0604020202020204" pitchFamily="34" charset="0"/>
              </a:rPr>
              <a:t>2 Council members – Jeff Baron and Carrie </a:t>
            </a:r>
            <a:r>
              <a:rPr lang="en-US" sz="2800" dirty="0" err="1">
                <a:solidFill>
                  <a:srgbClr val="1F4E79"/>
                </a:solidFill>
                <a:latin typeface="Arial" panose="020B0604020202020204" pitchFamily="34" charset="0"/>
                <a:cs typeface="Arial" panose="020B0604020202020204" pitchFamily="34" charset="0"/>
              </a:rPr>
              <a:t>Theis</a:t>
            </a:r>
            <a:endParaRPr lang="en-US" sz="2800" dirty="0">
              <a:solidFill>
                <a:srgbClr val="1F4E79"/>
              </a:solidFill>
              <a:latin typeface="Arial" panose="020B0604020202020204" pitchFamily="34" charset="0"/>
              <a:cs typeface="Arial" panose="020B0604020202020204" pitchFamily="34" charset="0"/>
            </a:endParaRPr>
          </a:p>
          <a:p>
            <a:pPr marL="342900" lvl="1" indent="-342900">
              <a:spcAft>
                <a:spcPts val="1200"/>
              </a:spcAft>
              <a:buClr>
                <a:srgbClr val="FFC137"/>
              </a:buClr>
            </a:pPr>
            <a:r>
              <a:rPr lang="en-US" sz="2800" dirty="0">
                <a:solidFill>
                  <a:srgbClr val="1F4E79"/>
                </a:solidFill>
                <a:latin typeface="Arial" panose="020B0604020202020204" pitchFamily="34" charset="0"/>
                <a:cs typeface="Arial" panose="020B0604020202020204" pitchFamily="34" charset="0"/>
              </a:rPr>
              <a:t>4 members of the public</a:t>
            </a:r>
          </a:p>
          <a:p>
            <a:pPr marL="800100" lvl="2" indent="-342900">
              <a:spcAft>
                <a:spcPts val="1200"/>
              </a:spcAft>
              <a:buClr>
                <a:srgbClr val="FFC137"/>
              </a:buClr>
            </a:pPr>
            <a:r>
              <a:rPr lang="en-US" sz="2400" dirty="0">
                <a:solidFill>
                  <a:srgbClr val="1F4E79"/>
                </a:solidFill>
                <a:latin typeface="Arial" panose="020B0604020202020204" pitchFamily="34" charset="0"/>
                <a:cs typeface="Arial" panose="020B0604020202020204" pitchFamily="34" charset="0"/>
              </a:rPr>
              <a:t>John Hill, Michael LePage, Scott Lonergan, </a:t>
            </a:r>
            <a:r>
              <a:rPr lang="en-US" sz="2400" dirty="0" err="1">
                <a:solidFill>
                  <a:srgbClr val="1F4E79"/>
                </a:solidFill>
                <a:latin typeface="Arial" panose="020B0604020202020204" pitchFamily="34" charset="0"/>
                <a:cs typeface="Arial" panose="020B0604020202020204" pitchFamily="34" charset="0"/>
              </a:rPr>
              <a:t>LaNette</a:t>
            </a:r>
            <a:r>
              <a:rPr lang="en-US" sz="2400" dirty="0">
                <a:solidFill>
                  <a:srgbClr val="1F4E79"/>
                </a:solidFill>
                <a:latin typeface="Arial" panose="020B0604020202020204" pitchFamily="34" charset="0"/>
                <a:cs typeface="Arial" panose="020B0604020202020204" pitchFamily="34" charset="0"/>
              </a:rPr>
              <a:t> Zimmerman</a:t>
            </a:r>
          </a:p>
          <a:p>
            <a:pPr marL="342900" lvl="1" indent="-342900">
              <a:spcAft>
                <a:spcPts val="1200"/>
              </a:spcAft>
              <a:buClr>
                <a:srgbClr val="FFC137"/>
              </a:buClr>
            </a:pPr>
            <a:r>
              <a:rPr lang="en-US" sz="2800" dirty="0">
                <a:solidFill>
                  <a:srgbClr val="1F4E79"/>
                </a:solidFill>
                <a:latin typeface="Arial" panose="020B0604020202020204" pitchFamily="34" charset="0"/>
                <a:cs typeface="Arial" panose="020B0604020202020204" pitchFamily="34" charset="0"/>
              </a:rPr>
              <a:t>2 staff members</a:t>
            </a:r>
          </a:p>
          <a:p>
            <a:pPr marL="800100" lvl="2" indent="-342900">
              <a:spcAft>
                <a:spcPts val="1200"/>
              </a:spcAft>
              <a:buClr>
                <a:srgbClr val="FFC137"/>
              </a:buClr>
            </a:pPr>
            <a:r>
              <a:rPr lang="en-US" sz="2400" dirty="0">
                <a:solidFill>
                  <a:srgbClr val="1F4E79"/>
                </a:solidFill>
                <a:latin typeface="Arial" panose="020B0604020202020204" pitchFamily="34" charset="0"/>
                <a:cs typeface="Arial" panose="020B0604020202020204" pitchFamily="34" charset="0"/>
              </a:rPr>
              <a:t>Agnes </a:t>
            </a:r>
            <a:r>
              <a:rPr lang="en-US" sz="2400" dirty="0" err="1">
                <a:solidFill>
                  <a:srgbClr val="1F4E79"/>
                </a:solidFill>
                <a:latin typeface="Arial" panose="020B0604020202020204" pitchFamily="34" charset="0"/>
                <a:cs typeface="Arial" panose="020B0604020202020204" pitchFamily="34" charset="0"/>
              </a:rPr>
              <a:t>Martelet</a:t>
            </a:r>
            <a:r>
              <a:rPr lang="en-US" sz="2400" dirty="0">
                <a:solidFill>
                  <a:srgbClr val="1F4E79"/>
                </a:solidFill>
                <a:latin typeface="Arial" panose="020B0604020202020204" pitchFamily="34" charset="0"/>
                <a:cs typeface="Arial" panose="020B0604020202020204" pitchFamily="34" charset="0"/>
              </a:rPr>
              <a:t>, Evan </a:t>
            </a:r>
            <a:r>
              <a:rPr lang="en-US" sz="2400" dirty="0" err="1">
                <a:solidFill>
                  <a:srgbClr val="1F4E79"/>
                </a:solidFill>
                <a:latin typeface="Arial" panose="020B0604020202020204" pitchFamily="34" charset="0"/>
                <a:cs typeface="Arial" panose="020B0604020202020204" pitchFamily="34" charset="0"/>
              </a:rPr>
              <a:t>Kort</a:t>
            </a:r>
            <a:endParaRPr lang="en-US" sz="2400" dirty="0">
              <a:solidFill>
                <a:srgbClr val="1F4E79"/>
              </a:solidFill>
              <a:latin typeface="Arial" panose="020B0604020202020204" pitchFamily="34" charset="0"/>
              <a:cs typeface="Arial" panose="020B0604020202020204" pitchFamily="34" charset="0"/>
            </a:endParaRPr>
          </a:p>
          <a:p>
            <a:pPr marL="0" lvl="1" indent="0">
              <a:spcAft>
                <a:spcPts val="1200"/>
              </a:spcAft>
              <a:buClr>
                <a:srgbClr val="FFC137"/>
              </a:buClr>
              <a:buNone/>
            </a:pPr>
            <a:endParaRPr lang="en-US" sz="2800" dirty="0">
              <a:solidFill>
                <a:srgbClr val="1F4E79"/>
              </a:solidFill>
              <a:latin typeface="Arial" panose="020B0604020202020204" pitchFamily="34" charset="0"/>
              <a:cs typeface="Arial" panose="020B0604020202020204" pitchFamily="34" charset="0"/>
            </a:endParaRPr>
          </a:p>
          <a:p>
            <a:pPr marL="457200" lvl="1" indent="-457200">
              <a:spcAft>
                <a:spcPts val="1200"/>
              </a:spcAft>
              <a:buClr>
                <a:srgbClr val="FFC137"/>
              </a:buClr>
            </a:pPr>
            <a:endParaRPr lang="en-US" sz="2800" dirty="0">
              <a:solidFill>
                <a:srgbClr val="1F4E79"/>
              </a:solidFill>
              <a:latin typeface="Arial" panose="020B0604020202020204" pitchFamily="34" charset="0"/>
              <a:cs typeface="Arial" panose="020B0604020202020204" pitchFamily="34" charset="0"/>
            </a:endParaRPr>
          </a:p>
          <a:p>
            <a:pPr marL="0" indent="0">
              <a:buClr>
                <a:srgbClr val="FFC137"/>
              </a:buClr>
              <a:buNone/>
            </a:pPr>
            <a:endParaRPr lang="en-US" dirty="0">
              <a:solidFill>
                <a:srgbClr val="1F4E79"/>
              </a:solidFill>
              <a:latin typeface="Arial" panose="020B0604020202020204" pitchFamily="34" charset="0"/>
              <a:cs typeface="Arial" panose="020B0604020202020204" pitchFamily="34" charset="0"/>
            </a:endParaRPr>
          </a:p>
          <a:p>
            <a:pPr>
              <a:spcAft>
                <a:spcPts val="1200"/>
              </a:spcAft>
              <a:buClr>
                <a:srgbClr val="FFC137"/>
              </a:buClr>
            </a:pPr>
            <a:endParaRPr lang="en-US" dirty="0">
              <a:solidFill>
                <a:srgbClr val="1F4E79"/>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nvGraphicFramePr>
        <p:xfrm>
          <a:off x="0" y="-60219"/>
          <a:ext cx="12192000" cy="159318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1593183">
                <a:tc>
                  <a:txBody>
                    <a:bodyPr/>
                    <a:lstStyle/>
                    <a:p>
                      <a:r>
                        <a:rPr lang="en-US" sz="3200" dirty="0">
                          <a:solidFill>
                            <a:srgbClr val="FFC137"/>
                          </a:solidFill>
                          <a:latin typeface="Verdana" panose="020B0604030504040204" pitchFamily="34" charset="0"/>
                          <a:ea typeface="Verdana" panose="020B0604030504040204" pitchFamily="34" charset="0"/>
                          <a:cs typeface="Verdana" panose="020B0604030504040204" pitchFamily="34" charset="0"/>
                        </a:rPr>
                        <a:t>           </a:t>
                      </a:r>
                      <a:r>
                        <a:rPr lang="en-US" sz="5400" b="0" dirty="0">
                          <a:solidFill>
                            <a:srgbClr val="FFC137"/>
                          </a:solidFill>
                          <a:effectLst/>
                          <a:latin typeface="Arial" panose="020B0604020202020204" pitchFamily="34" charset="0"/>
                          <a:ea typeface="Verdana" panose="020B0604030504040204" pitchFamily="34" charset="0"/>
                          <a:cs typeface="Arial" panose="020B0604020202020204" pitchFamily="34" charset="0"/>
                        </a:rPr>
                        <a:t>CITY</a:t>
                      </a:r>
                      <a:r>
                        <a:rPr lang="en-US" sz="5400" b="0" baseline="0" dirty="0">
                          <a:solidFill>
                            <a:srgbClr val="FFC137"/>
                          </a:solidFill>
                          <a:effectLst/>
                          <a:latin typeface="Arial" panose="020B0604020202020204" pitchFamily="34" charset="0"/>
                          <a:ea typeface="Verdana" panose="020B0604030504040204" pitchFamily="34" charset="0"/>
                          <a:cs typeface="Arial" panose="020B0604020202020204" pitchFamily="34" charset="0"/>
                        </a:rPr>
                        <a:t> OF CARMEL-BY-THE-SEA</a:t>
                      </a:r>
                      <a:endParaRPr lang="en-US" sz="16600" b="0" dirty="0">
                        <a:solidFill>
                          <a:srgbClr val="FFC137"/>
                        </a:solidFill>
                        <a:latin typeface="Arial" panose="020B0604020202020204" pitchFamily="34" charset="0"/>
                        <a:cs typeface="Arial" panose="020B0604020202020204" pitchFamily="34" charset="0"/>
                      </a:endParaRPr>
                    </a:p>
                  </a:txBody>
                  <a:tcPr anchor="ctr">
                    <a:solidFill>
                      <a:schemeClr val="accent1">
                        <a:lumMod val="50000"/>
                      </a:schemeClr>
                    </a:solidFill>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352" y="127754"/>
            <a:ext cx="1225296" cy="1217235"/>
          </a:xfrm>
          <a:prstGeom prst="rect">
            <a:avLst/>
          </a:prstGeom>
        </p:spPr>
      </p:pic>
    </p:spTree>
    <p:extLst>
      <p:ext uri="{BB962C8B-B14F-4D97-AF65-F5344CB8AC3E}">
        <p14:creationId xmlns:p14="http://schemas.microsoft.com/office/powerpoint/2010/main" val="404471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199" y="2070537"/>
            <a:ext cx="10515599" cy="4787463"/>
          </a:xfrm>
        </p:spPr>
        <p:txBody>
          <a:bodyPr>
            <a:normAutofit/>
          </a:bodyPr>
          <a:lstStyle/>
          <a:p>
            <a:pPr marL="0" lvl="1" indent="0">
              <a:spcAft>
                <a:spcPts val="1200"/>
              </a:spcAft>
              <a:buClr>
                <a:srgbClr val="FFC137"/>
              </a:buClr>
              <a:buNone/>
            </a:pPr>
            <a:r>
              <a:rPr lang="en-US" sz="2800" dirty="0">
                <a:solidFill>
                  <a:srgbClr val="1F4E79"/>
                </a:solidFill>
                <a:latin typeface="Arial" panose="020B0604020202020204" pitchFamily="34" charset="0"/>
                <a:cs typeface="Arial" panose="020B0604020202020204" pitchFamily="34" charset="0"/>
              </a:rPr>
              <a:t>The two halves of Carmel’s Climate Plan</a:t>
            </a:r>
          </a:p>
          <a:p>
            <a:pPr marL="342900" lvl="1" indent="-342900">
              <a:spcAft>
                <a:spcPts val="1200"/>
              </a:spcAft>
              <a:buClr>
                <a:srgbClr val="FFC137"/>
              </a:buClr>
            </a:pPr>
            <a:r>
              <a:rPr lang="en-US" sz="2800" dirty="0">
                <a:solidFill>
                  <a:srgbClr val="1F4E79"/>
                </a:solidFill>
                <a:latin typeface="Arial" panose="020B0604020202020204" pitchFamily="34" charset="0"/>
                <a:cs typeface="Arial" panose="020B0604020202020204" pitchFamily="34" charset="0"/>
              </a:rPr>
              <a:t>Adaptation – Make plans to best adapt to the changing climate</a:t>
            </a:r>
          </a:p>
          <a:p>
            <a:pPr marL="800100" lvl="2" indent="-342900">
              <a:spcAft>
                <a:spcPts val="1200"/>
              </a:spcAft>
              <a:buClr>
                <a:srgbClr val="FFC137"/>
              </a:buClr>
            </a:pPr>
            <a:r>
              <a:rPr lang="en-US" sz="2400" dirty="0">
                <a:solidFill>
                  <a:srgbClr val="1F4E79"/>
                </a:solidFill>
                <a:latin typeface="Arial" panose="020B0604020202020204" pitchFamily="34" charset="0"/>
                <a:cs typeface="Arial" panose="020B0604020202020204" pitchFamily="34" charset="0"/>
              </a:rPr>
              <a:t>… protect assets (natural and man made) from the effects of climate change</a:t>
            </a:r>
            <a:endParaRPr lang="en-US" dirty="0">
              <a:solidFill>
                <a:srgbClr val="1F4E79"/>
              </a:solidFill>
              <a:latin typeface="Arial" panose="020B0604020202020204" pitchFamily="34" charset="0"/>
              <a:cs typeface="Arial" panose="020B0604020202020204" pitchFamily="34" charset="0"/>
            </a:endParaRPr>
          </a:p>
          <a:p>
            <a:pPr marL="342900" lvl="1" indent="-342900">
              <a:spcAft>
                <a:spcPts val="1200"/>
              </a:spcAft>
              <a:buClr>
                <a:srgbClr val="FFC137"/>
              </a:buClr>
            </a:pPr>
            <a:r>
              <a:rPr lang="en-US" sz="2800" dirty="0">
                <a:solidFill>
                  <a:srgbClr val="1F4E79"/>
                </a:solidFill>
                <a:latin typeface="Arial" panose="020B0604020202020204" pitchFamily="34" charset="0"/>
                <a:cs typeface="Arial" panose="020B0604020202020204" pitchFamily="34" charset="0"/>
              </a:rPr>
              <a:t>Action – Reduce Greenhouse gases</a:t>
            </a:r>
          </a:p>
          <a:p>
            <a:pPr marL="800100" lvl="2" indent="-342900">
              <a:spcAft>
                <a:spcPts val="1200"/>
              </a:spcAft>
              <a:buClr>
                <a:srgbClr val="FFC137"/>
              </a:buClr>
            </a:pPr>
            <a:r>
              <a:rPr lang="en-US" sz="2400" dirty="0">
                <a:solidFill>
                  <a:srgbClr val="1F4E79"/>
                </a:solidFill>
                <a:latin typeface="Arial" panose="020B0604020202020204" pitchFamily="34" charset="0"/>
                <a:cs typeface="Arial" panose="020B0604020202020204" pitchFamily="34" charset="0"/>
              </a:rPr>
              <a:t>… from the generation of electricity</a:t>
            </a:r>
          </a:p>
          <a:p>
            <a:pPr marL="800100" lvl="2" indent="-342900">
              <a:spcAft>
                <a:spcPts val="1200"/>
              </a:spcAft>
              <a:buClr>
                <a:srgbClr val="FFC137"/>
              </a:buClr>
            </a:pPr>
            <a:r>
              <a:rPr lang="en-US" sz="2400" dirty="0">
                <a:solidFill>
                  <a:srgbClr val="1F4E79"/>
                </a:solidFill>
                <a:latin typeface="Arial" panose="020B0604020202020204" pitchFamily="34" charset="0"/>
                <a:cs typeface="Arial" panose="020B0604020202020204" pitchFamily="34" charset="0"/>
              </a:rPr>
              <a:t>… from the usage of natural gas</a:t>
            </a:r>
          </a:p>
          <a:p>
            <a:pPr marL="800100" lvl="2" indent="-342900">
              <a:spcAft>
                <a:spcPts val="1200"/>
              </a:spcAft>
              <a:buClr>
                <a:srgbClr val="FFC137"/>
              </a:buClr>
            </a:pPr>
            <a:r>
              <a:rPr lang="en-US" sz="2400" dirty="0">
                <a:solidFill>
                  <a:srgbClr val="1F4E79"/>
                </a:solidFill>
                <a:latin typeface="Arial" panose="020B0604020202020204" pitchFamily="34" charset="0"/>
                <a:cs typeface="Arial" panose="020B0604020202020204" pitchFamily="34" charset="0"/>
              </a:rPr>
              <a:t>… from transportation</a:t>
            </a:r>
          </a:p>
          <a:p>
            <a:pPr marL="0" lvl="1" indent="0">
              <a:spcAft>
                <a:spcPts val="1200"/>
              </a:spcAft>
              <a:buClr>
                <a:srgbClr val="FFC137"/>
              </a:buClr>
              <a:buNone/>
            </a:pPr>
            <a:endParaRPr lang="en-US" sz="2800" dirty="0">
              <a:solidFill>
                <a:srgbClr val="1F4E79"/>
              </a:solidFill>
              <a:latin typeface="Arial" panose="020B0604020202020204" pitchFamily="34" charset="0"/>
              <a:cs typeface="Arial" panose="020B0604020202020204" pitchFamily="34" charset="0"/>
            </a:endParaRPr>
          </a:p>
          <a:p>
            <a:pPr marL="457200" lvl="1" indent="-457200">
              <a:spcAft>
                <a:spcPts val="1200"/>
              </a:spcAft>
              <a:buClr>
                <a:srgbClr val="FFC137"/>
              </a:buClr>
            </a:pPr>
            <a:endParaRPr lang="en-US" sz="2800" dirty="0">
              <a:solidFill>
                <a:srgbClr val="1F4E79"/>
              </a:solidFill>
              <a:latin typeface="Arial" panose="020B0604020202020204" pitchFamily="34" charset="0"/>
              <a:cs typeface="Arial" panose="020B0604020202020204" pitchFamily="34" charset="0"/>
            </a:endParaRPr>
          </a:p>
          <a:p>
            <a:pPr marL="0" indent="0">
              <a:buClr>
                <a:srgbClr val="FFC137"/>
              </a:buClr>
              <a:buNone/>
            </a:pPr>
            <a:endParaRPr lang="en-US" dirty="0">
              <a:solidFill>
                <a:srgbClr val="1F4E79"/>
              </a:solidFill>
              <a:latin typeface="Arial" panose="020B0604020202020204" pitchFamily="34" charset="0"/>
              <a:cs typeface="Arial" panose="020B0604020202020204" pitchFamily="34" charset="0"/>
            </a:endParaRPr>
          </a:p>
          <a:p>
            <a:pPr>
              <a:spcAft>
                <a:spcPts val="1200"/>
              </a:spcAft>
              <a:buClr>
                <a:srgbClr val="FFC137"/>
              </a:buClr>
            </a:pPr>
            <a:endParaRPr lang="en-US" dirty="0">
              <a:solidFill>
                <a:srgbClr val="1F4E79"/>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nvGraphicFramePr>
        <p:xfrm>
          <a:off x="0" y="-60219"/>
          <a:ext cx="12192000" cy="159318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1593183">
                <a:tc>
                  <a:txBody>
                    <a:bodyPr/>
                    <a:lstStyle/>
                    <a:p>
                      <a:r>
                        <a:rPr lang="en-US" sz="3200" dirty="0">
                          <a:solidFill>
                            <a:srgbClr val="FFC137"/>
                          </a:solidFill>
                          <a:latin typeface="Verdana" panose="020B0604030504040204" pitchFamily="34" charset="0"/>
                          <a:ea typeface="Verdana" panose="020B0604030504040204" pitchFamily="34" charset="0"/>
                          <a:cs typeface="Verdana" panose="020B0604030504040204" pitchFamily="34" charset="0"/>
                        </a:rPr>
                        <a:t>           </a:t>
                      </a:r>
                      <a:r>
                        <a:rPr lang="en-US" sz="5400" b="0" dirty="0">
                          <a:solidFill>
                            <a:srgbClr val="FFC137"/>
                          </a:solidFill>
                          <a:effectLst/>
                          <a:latin typeface="Arial" panose="020B0604020202020204" pitchFamily="34" charset="0"/>
                          <a:ea typeface="Verdana" panose="020B0604030504040204" pitchFamily="34" charset="0"/>
                          <a:cs typeface="Arial" panose="020B0604020202020204" pitchFamily="34" charset="0"/>
                        </a:rPr>
                        <a:t>CITY</a:t>
                      </a:r>
                      <a:r>
                        <a:rPr lang="en-US" sz="5400" b="0" baseline="0" dirty="0">
                          <a:solidFill>
                            <a:srgbClr val="FFC137"/>
                          </a:solidFill>
                          <a:effectLst/>
                          <a:latin typeface="Arial" panose="020B0604020202020204" pitchFamily="34" charset="0"/>
                          <a:ea typeface="Verdana" panose="020B0604030504040204" pitchFamily="34" charset="0"/>
                          <a:cs typeface="Arial" panose="020B0604020202020204" pitchFamily="34" charset="0"/>
                        </a:rPr>
                        <a:t> OF CARMEL-BY-THE-SEA</a:t>
                      </a:r>
                      <a:endParaRPr lang="en-US" sz="16600" b="0" dirty="0">
                        <a:solidFill>
                          <a:srgbClr val="FFC137"/>
                        </a:solidFill>
                        <a:latin typeface="Arial" panose="020B0604020202020204" pitchFamily="34" charset="0"/>
                        <a:cs typeface="Arial" panose="020B0604020202020204" pitchFamily="34" charset="0"/>
                      </a:endParaRPr>
                    </a:p>
                  </a:txBody>
                  <a:tcPr anchor="ctr">
                    <a:solidFill>
                      <a:schemeClr val="accent1">
                        <a:lumMod val="50000"/>
                      </a:schemeClr>
                    </a:solidFill>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352" y="127754"/>
            <a:ext cx="1225296" cy="1217235"/>
          </a:xfrm>
          <a:prstGeom prst="rect">
            <a:avLst/>
          </a:prstGeom>
        </p:spPr>
      </p:pic>
    </p:spTree>
    <p:extLst>
      <p:ext uri="{BB962C8B-B14F-4D97-AF65-F5344CB8AC3E}">
        <p14:creationId xmlns:p14="http://schemas.microsoft.com/office/powerpoint/2010/main" val="119814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199" y="2070537"/>
            <a:ext cx="10515599" cy="4787463"/>
          </a:xfrm>
        </p:spPr>
        <p:txBody>
          <a:bodyPr>
            <a:normAutofit/>
          </a:bodyPr>
          <a:lstStyle/>
          <a:p>
            <a:pPr marL="0" lvl="1" indent="0">
              <a:spcAft>
                <a:spcPts val="1200"/>
              </a:spcAft>
              <a:buClr>
                <a:srgbClr val="FFC137"/>
              </a:buClr>
              <a:buNone/>
            </a:pPr>
            <a:r>
              <a:rPr lang="en-US" sz="2800" dirty="0">
                <a:solidFill>
                  <a:srgbClr val="1F4E79"/>
                </a:solidFill>
                <a:latin typeface="Arial" panose="020B0604020202020204" pitchFamily="34" charset="0"/>
                <a:cs typeface="Arial" panose="020B0604020202020204" pitchFamily="34" charset="0"/>
              </a:rPr>
              <a:t>Mission Statement</a:t>
            </a:r>
          </a:p>
          <a:p>
            <a:pPr marL="342900" lvl="1" indent="-342900">
              <a:spcAft>
                <a:spcPts val="1200"/>
              </a:spcAft>
              <a:buClr>
                <a:srgbClr val="FFC137"/>
              </a:buClr>
            </a:pPr>
            <a:r>
              <a:rPr lang="en-US" sz="2800" dirty="0">
                <a:solidFill>
                  <a:srgbClr val="1F4E79"/>
                </a:solidFill>
                <a:latin typeface="Arial" panose="020B0604020202020204" pitchFamily="34" charset="0"/>
                <a:cs typeface="Arial" panose="020B0604020202020204" pitchFamily="34" charset="0"/>
              </a:rPr>
              <a:t>We will assess the threats and challenges of climate change as they relate to our community by seeking input from experts and local constituents. We will use these inputs to develop actionable plans to mitigate those threats and educate the community.</a:t>
            </a:r>
            <a:endParaRPr lang="en-US" sz="2400" dirty="0">
              <a:solidFill>
                <a:srgbClr val="1F4E79"/>
              </a:solidFill>
              <a:latin typeface="Arial" panose="020B0604020202020204" pitchFamily="34" charset="0"/>
              <a:cs typeface="Arial" panose="020B0604020202020204" pitchFamily="34" charset="0"/>
            </a:endParaRPr>
          </a:p>
          <a:p>
            <a:pPr marL="0" lvl="1" indent="0">
              <a:spcAft>
                <a:spcPts val="1200"/>
              </a:spcAft>
              <a:buClr>
                <a:srgbClr val="FFC137"/>
              </a:buClr>
              <a:buNone/>
            </a:pPr>
            <a:endParaRPr lang="en-US" sz="2800" dirty="0">
              <a:solidFill>
                <a:srgbClr val="1F4E79"/>
              </a:solidFill>
              <a:latin typeface="Arial" panose="020B0604020202020204" pitchFamily="34" charset="0"/>
              <a:cs typeface="Arial" panose="020B0604020202020204" pitchFamily="34" charset="0"/>
            </a:endParaRPr>
          </a:p>
          <a:p>
            <a:pPr marL="457200" lvl="1" indent="-457200">
              <a:spcAft>
                <a:spcPts val="1200"/>
              </a:spcAft>
              <a:buClr>
                <a:srgbClr val="FFC137"/>
              </a:buClr>
            </a:pPr>
            <a:endParaRPr lang="en-US" sz="2800" dirty="0">
              <a:solidFill>
                <a:srgbClr val="1F4E79"/>
              </a:solidFill>
              <a:latin typeface="Arial" panose="020B0604020202020204" pitchFamily="34" charset="0"/>
              <a:cs typeface="Arial" panose="020B0604020202020204" pitchFamily="34" charset="0"/>
            </a:endParaRPr>
          </a:p>
          <a:p>
            <a:pPr marL="0" indent="0">
              <a:buClr>
                <a:srgbClr val="FFC137"/>
              </a:buClr>
              <a:buNone/>
            </a:pPr>
            <a:endParaRPr lang="en-US" dirty="0">
              <a:solidFill>
                <a:srgbClr val="1F4E79"/>
              </a:solidFill>
              <a:latin typeface="Arial" panose="020B0604020202020204" pitchFamily="34" charset="0"/>
              <a:cs typeface="Arial" panose="020B0604020202020204" pitchFamily="34" charset="0"/>
            </a:endParaRPr>
          </a:p>
          <a:p>
            <a:pPr>
              <a:spcAft>
                <a:spcPts val="1200"/>
              </a:spcAft>
              <a:buClr>
                <a:srgbClr val="FFC137"/>
              </a:buClr>
            </a:pPr>
            <a:endParaRPr lang="en-US" dirty="0">
              <a:solidFill>
                <a:srgbClr val="1F4E79"/>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nvGraphicFramePr>
        <p:xfrm>
          <a:off x="0" y="-60219"/>
          <a:ext cx="12192000" cy="159318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1593183">
                <a:tc>
                  <a:txBody>
                    <a:bodyPr/>
                    <a:lstStyle/>
                    <a:p>
                      <a:r>
                        <a:rPr lang="en-US" sz="3200" dirty="0">
                          <a:solidFill>
                            <a:srgbClr val="FFC137"/>
                          </a:solidFill>
                          <a:latin typeface="Verdana" panose="020B0604030504040204" pitchFamily="34" charset="0"/>
                          <a:ea typeface="Verdana" panose="020B0604030504040204" pitchFamily="34" charset="0"/>
                          <a:cs typeface="Verdana" panose="020B0604030504040204" pitchFamily="34" charset="0"/>
                        </a:rPr>
                        <a:t>           </a:t>
                      </a:r>
                      <a:r>
                        <a:rPr lang="en-US" sz="5400" b="0" dirty="0">
                          <a:solidFill>
                            <a:srgbClr val="FFC137"/>
                          </a:solidFill>
                          <a:effectLst/>
                          <a:latin typeface="Arial" panose="020B0604020202020204" pitchFamily="34" charset="0"/>
                          <a:ea typeface="Verdana" panose="020B0604030504040204" pitchFamily="34" charset="0"/>
                          <a:cs typeface="Arial" panose="020B0604020202020204" pitchFamily="34" charset="0"/>
                        </a:rPr>
                        <a:t>CITY</a:t>
                      </a:r>
                      <a:r>
                        <a:rPr lang="en-US" sz="5400" b="0" baseline="0" dirty="0">
                          <a:solidFill>
                            <a:srgbClr val="FFC137"/>
                          </a:solidFill>
                          <a:effectLst/>
                          <a:latin typeface="Arial" panose="020B0604020202020204" pitchFamily="34" charset="0"/>
                          <a:ea typeface="Verdana" panose="020B0604030504040204" pitchFamily="34" charset="0"/>
                          <a:cs typeface="Arial" panose="020B0604020202020204" pitchFamily="34" charset="0"/>
                        </a:rPr>
                        <a:t> OF CARMEL-BY-THE-SEA</a:t>
                      </a:r>
                      <a:endParaRPr lang="en-US" sz="16600" b="0" dirty="0">
                        <a:solidFill>
                          <a:srgbClr val="FFC137"/>
                        </a:solidFill>
                        <a:latin typeface="Arial" panose="020B0604020202020204" pitchFamily="34" charset="0"/>
                        <a:cs typeface="Arial" panose="020B0604020202020204" pitchFamily="34" charset="0"/>
                      </a:endParaRPr>
                    </a:p>
                  </a:txBody>
                  <a:tcPr anchor="ctr">
                    <a:solidFill>
                      <a:schemeClr val="accent1">
                        <a:lumMod val="50000"/>
                      </a:schemeClr>
                    </a:solidFill>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352" y="127754"/>
            <a:ext cx="1225296" cy="1217235"/>
          </a:xfrm>
          <a:prstGeom prst="rect">
            <a:avLst/>
          </a:prstGeom>
        </p:spPr>
      </p:pic>
    </p:spTree>
    <p:extLst>
      <p:ext uri="{BB962C8B-B14F-4D97-AF65-F5344CB8AC3E}">
        <p14:creationId xmlns:p14="http://schemas.microsoft.com/office/powerpoint/2010/main" val="1064815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1" y="2070537"/>
            <a:ext cx="10515599" cy="4787463"/>
          </a:xfrm>
        </p:spPr>
        <p:txBody>
          <a:bodyPr>
            <a:normAutofit/>
          </a:bodyPr>
          <a:lstStyle/>
          <a:p>
            <a:pPr marL="0" lvl="1" indent="0">
              <a:spcAft>
                <a:spcPts val="1200"/>
              </a:spcAft>
              <a:buClr>
                <a:srgbClr val="FFC137"/>
              </a:buClr>
              <a:buNone/>
            </a:pPr>
            <a:r>
              <a:rPr lang="en-US" sz="2800" dirty="0">
                <a:solidFill>
                  <a:srgbClr val="1F4E79"/>
                </a:solidFill>
                <a:latin typeface="Arial" panose="020B0604020202020204" pitchFamily="34" charset="0"/>
                <a:cs typeface="Arial" panose="020B0604020202020204" pitchFamily="34" charset="0"/>
              </a:rPr>
              <a:t>Accomplishments to Date</a:t>
            </a:r>
          </a:p>
          <a:p>
            <a:pPr marL="342900" lvl="1" indent="-342900">
              <a:spcAft>
                <a:spcPts val="1200"/>
              </a:spcAft>
              <a:buClr>
                <a:srgbClr val="FFC137"/>
              </a:buClr>
            </a:pPr>
            <a:r>
              <a:rPr lang="en-US" sz="2800" dirty="0">
                <a:solidFill>
                  <a:srgbClr val="1F4E79"/>
                </a:solidFill>
                <a:latin typeface="Arial" panose="020B0604020202020204" pitchFamily="34" charset="0"/>
                <a:cs typeface="Arial" panose="020B0604020202020204" pitchFamily="34" charset="0"/>
              </a:rPr>
              <a:t>Hazards and Assets</a:t>
            </a:r>
          </a:p>
          <a:p>
            <a:pPr marL="342900" lvl="1" indent="-342900">
              <a:spcAft>
                <a:spcPts val="1200"/>
              </a:spcAft>
              <a:buClr>
                <a:srgbClr val="FFC137"/>
              </a:buClr>
            </a:pPr>
            <a:r>
              <a:rPr lang="en-US" sz="2800" dirty="0">
                <a:solidFill>
                  <a:srgbClr val="1F4E79"/>
                </a:solidFill>
                <a:latin typeface="Arial" panose="020B0604020202020204" pitchFamily="34" charset="0"/>
                <a:cs typeface="Arial" panose="020B0604020202020204" pitchFamily="34" charset="0"/>
              </a:rPr>
              <a:t>Greenhouse Gas Inventories (Data)</a:t>
            </a:r>
            <a:endParaRPr lang="en-US" sz="2400" dirty="0">
              <a:solidFill>
                <a:srgbClr val="1F4E79"/>
              </a:solidFill>
              <a:latin typeface="Arial" panose="020B0604020202020204" pitchFamily="34" charset="0"/>
              <a:cs typeface="Arial" panose="020B0604020202020204" pitchFamily="34" charset="0"/>
            </a:endParaRPr>
          </a:p>
          <a:p>
            <a:pPr marL="0" lvl="1" indent="0">
              <a:spcAft>
                <a:spcPts val="1200"/>
              </a:spcAft>
              <a:buClr>
                <a:srgbClr val="FFC137"/>
              </a:buClr>
              <a:buNone/>
            </a:pPr>
            <a:endParaRPr lang="en-US" sz="2800" dirty="0">
              <a:solidFill>
                <a:srgbClr val="1F4E79"/>
              </a:solidFill>
              <a:latin typeface="Arial" panose="020B0604020202020204" pitchFamily="34" charset="0"/>
              <a:cs typeface="Arial" panose="020B0604020202020204" pitchFamily="34" charset="0"/>
            </a:endParaRPr>
          </a:p>
          <a:p>
            <a:pPr marL="457200" lvl="1" indent="-457200">
              <a:spcAft>
                <a:spcPts val="1200"/>
              </a:spcAft>
              <a:buClr>
                <a:srgbClr val="FFC137"/>
              </a:buClr>
            </a:pPr>
            <a:endParaRPr lang="en-US" sz="2800" dirty="0">
              <a:solidFill>
                <a:srgbClr val="1F4E79"/>
              </a:solidFill>
              <a:latin typeface="Arial" panose="020B0604020202020204" pitchFamily="34" charset="0"/>
              <a:cs typeface="Arial" panose="020B0604020202020204" pitchFamily="34" charset="0"/>
            </a:endParaRPr>
          </a:p>
          <a:p>
            <a:pPr marL="0" indent="0">
              <a:buClr>
                <a:srgbClr val="FFC137"/>
              </a:buClr>
              <a:buNone/>
            </a:pPr>
            <a:endParaRPr lang="en-US" dirty="0">
              <a:solidFill>
                <a:srgbClr val="1F4E79"/>
              </a:solidFill>
              <a:latin typeface="Arial" panose="020B0604020202020204" pitchFamily="34" charset="0"/>
              <a:cs typeface="Arial" panose="020B0604020202020204" pitchFamily="34" charset="0"/>
            </a:endParaRPr>
          </a:p>
          <a:p>
            <a:pPr>
              <a:spcAft>
                <a:spcPts val="1200"/>
              </a:spcAft>
              <a:buClr>
                <a:srgbClr val="FFC137"/>
              </a:buClr>
            </a:pPr>
            <a:endParaRPr lang="en-US" dirty="0">
              <a:solidFill>
                <a:srgbClr val="1F4E79"/>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nvGraphicFramePr>
        <p:xfrm>
          <a:off x="0" y="-60219"/>
          <a:ext cx="12192000" cy="159318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1593183">
                <a:tc>
                  <a:txBody>
                    <a:bodyPr/>
                    <a:lstStyle/>
                    <a:p>
                      <a:r>
                        <a:rPr lang="en-US" sz="3200" dirty="0">
                          <a:solidFill>
                            <a:srgbClr val="FFC137"/>
                          </a:solidFill>
                          <a:latin typeface="Verdana" panose="020B0604030504040204" pitchFamily="34" charset="0"/>
                          <a:ea typeface="Verdana" panose="020B0604030504040204" pitchFamily="34" charset="0"/>
                          <a:cs typeface="Verdana" panose="020B0604030504040204" pitchFamily="34" charset="0"/>
                        </a:rPr>
                        <a:t>           </a:t>
                      </a:r>
                      <a:r>
                        <a:rPr lang="en-US" sz="5400" b="0" dirty="0">
                          <a:solidFill>
                            <a:srgbClr val="FFC137"/>
                          </a:solidFill>
                          <a:effectLst/>
                          <a:latin typeface="Arial" panose="020B0604020202020204" pitchFamily="34" charset="0"/>
                          <a:ea typeface="Verdana" panose="020B0604030504040204" pitchFamily="34" charset="0"/>
                          <a:cs typeface="Arial" panose="020B0604020202020204" pitchFamily="34" charset="0"/>
                        </a:rPr>
                        <a:t>CITY</a:t>
                      </a:r>
                      <a:r>
                        <a:rPr lang="en-US" sz="5400" b="0" baseline="0" dirty="0">
                          <a:solidFill>
                            <a:srgbClr val="FFC137"/>
                          </a:solidFill>
                          <a:effectLst/>
                          <a:latin typeface="Arial" panose="020B0604020202020204" pitchFamily="34" charset="0"/>
                          <a:ea typeface="Verdana" panose="020B0604030504040204" pitchFamily="34" charset="0"/>
                          <a:cs typeface="Arial" panose="020B0604020202020204" pitchFamily="34" charset="0"/>
                        </a:rPr>
                        <a:t> OF CARMEL-BY-THE-SEA</a:t>
                      </a:r>
                      <a:endParaRPr lang="en-US" sz="16600" b="0" dirty="0">
                        <a:solidFill>
                          <a:srgbClr val="FFC137"/>
                        </a:solidFill>
                        <a:latin typeface="Arial" panose="020B0604020202020204" pitchFamily="34" charset="0"/>
                        <a:cs typeface="Arial" panose="020B0604020202020204" pitchFamily="34" charset="0"/>
                      </a:endParaRPr>
                    </a:p>
                  </a:txBody>
                  <a:tcPr anchor="ctr">
                    <a:solidFill>
                      <a:schemeClr val="accent1">
                        <a:lumMod val="50000"/>
                      </a:schemeClr>
                    </a:solidFill>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352" y="127754"/>
            <a:ext cx="1225296" cy="1217235"/>
          </a:xfrm>
          <a:prstGeom prst="rect">
            <a:avLst/>
          </a:prstGeom>
        </p:spPr>
      </p:pic>
    </p:spTree>
    <p:extLst>
      <p:ext uri="{BB962C8B-B14F-4D97-AF65-F5344CB8AC3E}">
        <p14:creationId xmlns:p14="http://schemas.microsoft.com/office/powerpoint/2010/main" val="285977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1" y="2070537"/>
            <a:ext cx="10515599" cy="4787463"/>
          </a:xfrm>
        </p:spPr>
        <p:txBody>
          <a:bodyPr>
            <a:normAutofit/>
          </a:bodyPr>
          <a:lstStyle/>
          <a:p>
            <a:pPr marL="0" lvl="1" indent="0">
              <a:spcAft>
                <a:spcPts val="1200"/>
              </a:spcAft>
              <a:buClr>
                <a:srgbClr val="FFC137"/>
              </a:buClr>
              <a:buNone/>
            </a:pPr>
            <a:r>
              <a:rPr lang="en-US" sz="2800" dirty="0">
                <a:solidFill>
                  <a:srgbClr val="1F4E79"/>
                </a:solidFill>
                <a:latin typeface="Arial" panose="020B0604020202020204" pitchFamily="34" charset="0"/>
                <a:cs typeface="Arial" panose="020B0604020202020204" pitchFamily="34" charset="0"/>
              </a:rPr>
              <a:t>Hazards: Things that will happen as a result of climate change</a:t>
            </a:r>
          </a:p>
          <a:p>
            <a:pPr marL="800100" lvl="2" indent="-342900">
              <a:spcAft>
                <a:spcPts val="1200"/>
              </a:spcAft>
              <a:buClr>
                <a:srgbClr val="FFC137"/>
              </a:buClr>
            </a:pPr>
            <a:r>
              <a:rPr lang="en-US" sz="2400" dirty="0">
                <a:solidFill>
                  <a:srgbClr val="1F4E79"/>
                </a:solidFill>
                <a:latin typeface="Arial" panose="020B0604020202020204" pitchFamily="34" charset="0"/>
                <a:cs typeface="Arial" panose="020B0604020202020204" pitchFamily="34" charset="0"/>
              </a:rPr>
              <a:t>Sea Level Rise</a:t>
            </a:r>
          </a:p>
          <a:p>
            <a:pPr marL="800100" lvl="2" indent="-342900">
              <a:spcAft>
                <a:spcPts val="1200"/>
              </a:spcAft>
              <a:buClr>
                <a:srgbClr val="FFC137"/>
              </a:buClr>
            </a:pPr>
            <a:r>
              <a:rPr lang="en-US" sz="2400" dirty="0">
                <a:solidFill>
                  <a:srgbClr val="1F4E79"/>
                </a:solidFill>
                <a:latin typeface="Arial" panose="020B0604020202020204" pitchFamily="34" charset="0"/>
                <a:cs typeface="Arial" panose="020B0604020202020204" pitchFamily="34" charset="0"/>
              </a:rPr>
              <a:t>Larger Storms</a:t>
            </a:r>
          </a:p>
          <a:p>
            <a:pPr marL="800100" lvl="2" indent="-342900">
              <a:spcAft>
                <a:spcPts val="1200"/>
              </a:spcAft>
              <a:buClr>
                <a:srgbClr val="FFC137"/>
              </a:buClr>
            </a:pPr>
            <a:r>
              <a:rPr lang="en-US" sz="2400" dirty="0">
                <a:solidFill>
                  <a:srgbClr val="1F4E79"/>
                </a:solidFill>
                <a:latin typeface="Arial" panose="020B0604020202020204" pitchFamily="34" charset="0"/>
                <a:cs typeface="Arial" panose="020B0604020202020204" pitchFamily="34" charset="0"/>
              </a:rPr>
              <a:t>Warmer Weather</a:t>
            </a:r>
          </a:p>
          <a:p>
            <a:pPr marL="0" lvl="1" indent="0">
              <a:spcAft>
                <a:spcPts val="1200"/>
              </a:spcAft>
              <a:buClr>
                <a:srgbClr val="FFC137"/>
              </a:buClr>
              <a:buNone/>
            </a:pPr>
            <a:r>
              <a:rPr lang="en-US" sz="2800" dirty="0">
                <a:solidFill>
                  <a:srgbClr val="1F4E79"/>
                </a:solidFill>
                <a:latin typeface="Arial" panose="020B0604020202020204" pitchFamily="34" charset="0"/>
                <a:cs typeface="Arial" panose="020B0604020202020204" pitchFamily="34" charset="0"/>
              </a:rPr>
              <a:t>Assets: Things that will be affected by the hazards</a:t>
            </a:r>
          </a:p>
          <a:p>
            <a:pPr marL="800100" lvl="2" indent="-342900">
              <a:spcAft>
                <a:spcPts val="1200"/>
              </a:spcAft>
              <a:buClr>
                <a:srgbClr val="FFC137"/>
              </a:buClr>
            </a:pPr>
            <a:r>
              <a:rPr lang="en-US" sz="2400" dirty="0">
                <a:solidFill>
                  <a:srgbClr val="1F4E79"/>
                </a:solidFill>
                <a:latin typeface="Arial" panose="020B0604020202020204" pitchFamily="34" charset="0"/>
                <a:cs typeface="Arial" panose="020B0604020202020204" pitchFamily="34" charset="0"/>
              </a:rPr>
              <a:t>Wastewater treatment plant</a:t>
            </a:r>
          </a:p>
          <a:p>
            <a:pPr marL="800100" lvl="2" indent="-342900">
              <a:spcAft>
                <a:spcPts val="1200"/>
              </a:spcAft>
              <a:buClr>
                <a:srgbClr val="FFC137"/>
              </a:buClr>
            </a:pPr>
            <a:r>
              <a:rPr lang="en-US" sz="2400" dirty="0">
                <a:solidFill>
                  <a:srgbClr val="1F4E79"/>
                </a:solidFill>
                <a:latin typeface="Arial" panose="020B0604020202020204" pitchFamily="34" charset="0"/>
                <a:cs typeface="Arial" panose="020B0604020202020204" pitchFamily="34" charset="0"/>
              </a:rPr>
              <a:t>Private Property</a:t>
            </a:r>
          </a:p>
          <a:p>
            <a:pPr marL="800100" lvl="2" indent="-342900">
              <a:spcAft>
                <a:spcPts val="1200"/>
              </a:spcAft>
              <a:buClr>
                <a:srgbClr val="FFC137"/>
              </a:buClr>
            </a:pPr>
            <a:r>
              <a:rPr lang="en-US" sz="2400" dirty="0">
                <a:solidFill>
                  <a:srgbClr val="1F4E79"/>
                </a:solidFill>
                <a:latin typeface="Arial" panose="020B0604020202020204" pitchFamily="34" charset="0"/>
                <a:cs typeface="Arial" panose="020B0604020202020204" pitchFamily="34" charset="0"/>
              </a:rPr>
              <a:t>Health of community members</a:t>
            </a:r>
          </a:p>
          <a:p>
            <a:pPr marL="800100" lvl="2" indent="-342900">
              <a:spcAft>
                <a:spcPts val="1200"/>
              </a:spcAft>
              <a:buClr>
                <a:srgbClr val="FFC137"/>
              </a:buClr>
            </a:pPr>
            <a:endParaRPr lang="en-US" dirty="0">
              <a:solidFill>
                <a:srgbClr val="1F4E79"/>
              </a:solidFill>
              <a:latin typeface="Arial" panose="020B0604020202020204" pitchFamily="34" charset="0"/>
              <a:cs typeface="Arial" panose="020B0604020202020204" pitchFamily="34" charset="0"/>
            </a:endParaRPr>
          </a:p>
          <a:p>
            <a:pPr marL="0" lvl="1" indent="0">
              <a:spcAft>
                <a:spcPts val="1200"/>
              </a:spcAft>
              <a:buClr>
                <a:srgbClr val="FFC137"/>
              </a:buClr>
              <a:buNone/>
            </a:pPr>
            <a:endParaRPr lang="en-US" sz="2800" dirty="0">
              <a:solidFill>
                <a:srgbClr val="1F4E79"/>
              </a:solidFill>
              <a:latin typeface="Arial" panose="020B0604020202020204" pitchFamily="34" charset="0"/>
              <a:cs typeface="Arial" panose="020B0604020202020204" pitchFamily="34" charset="0"/>
            </a:endParaRPr>
          </a:p>
          <a:p>
            <a:pPr marL="457200" lvl="1" indent="-457200">
              <a:spcAft>
                <a:spcPts val="1200"/>
              </a:spcAft>
              <a:buClr>
                <a:srgbClr val="FFC137"/>
              </a:buClr>
            </a:pPr>
            <a:endParaRPr lang="en-US" sz="2800" dirty="0">
              <a:solidFill>
                <a:srgbClr val="1F4E79"/>
              </a:solidFill>
              <a:latin typeface="Arial" panose="020B0604020202020204" pitchFamily="34" charset="0"/>
              <a:cs typeface="Arial" panose="020B0604020202020204" pitchFamily="34" charset="0"/>
            </a:endParaRPr>
          </a:p>
          <a:p>
            <a:pPr marL="0" indent="0">
              <a:buClr>
                <a:srgbClr val="FFC137"/>
              </a:buClr>
              <a:buNone/>
            </a:pPr>
            <a:endParaRPr lang="en-US" dirty="0">
              <a:solidFill>
                <a:srgbClr val="1F4E79"/>
              </a:solidFill>
              <a:latin typeface="Arial" panose="020B0604020202020204" pitchFamily="34" charset="0"/>
              <a:cs typeface="Arial" panose="020B0604020202020204" pitchFamily="34" charset="0"/>
            </a:endParaRPr>
          </a:p>
          <a:p>
            <a:pPr>
              <a:spcAft>
                <a:spcPts val="1200"/>
              </a:spcAft>
              <a:buClr>
                <a:srgbClr val="FFC137"/>
              </a:buClr>
            </a:pPr>
            <a:endParaRPr lang="en-US" dirty="0">
              <a:solidFill>
                <a:srgbClr val="1F4E79"/>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nvGraphicFramePr>
        <p:xfrm>
          <a:off x="0" y="-60219"/>
          <a:ext cx="12192000" cy="159318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1593183">
                <a:tc>
                  <a:txBody>
                    <a:bodyPr/>
                    <a:lstStyle/>
                    <a:p>
                      <a:r>
                        <a:rPr lang="en-US" sz="3200" dirty="0">
                          <a:solidFill>
                            <a:srgbClr val="FFC137"/>
                          </a:solidFill>
                          <a:latin typeface="Verdana" panose="020B0604030504040204" pitchFamily="34" charset="0"/>
                          <a:ea typeface="Verdana" panose="020B0604030504040204" pitchFamily="34" charset="0"/>
                          <a:cs typeface="Verdana" panose="020B0604030504040204" pitchFamily="34" charset="0"/>
                        </a:rPr>
                        <a:t>           </a:t>
                      </a:r>
                      <a:r>
                        <a:rPr lang="en-US" sz="5400" b="0" dirty="0">
                          <a:solidFill>
                            <a:srgbClr val="FFC137"/>
                          </a:solidFill>
                          <a:effectLst/>
                          <a:latin typeface="Arial" panose="020B0604020202020204" pitchFamily="34" charset="0"/>
                          <a:ea typeface="Verdana" panose="020B0604030504040204" pitchFamily="34" charset="0"/>
                          <a:cs typeface="Arial" panose="020B0604020202020204" pitchFamily="34" charset="0"/>
                        </a:rPr>
                        <a:t>CITY</a:t>
                      </a:r>
                      <a:r>
                        <a:rPr lang="en-US" sz="5400" b="0" baseline="0" dirty="0">
                          <a:solidFill>
                            <a:srgbClr val="FFC137"/>
                          </a:solidFill>
                          <a:effectLst/>
                          <a:latin typeface="Arial" panose="020B0604020202020204" pitchFamily="34" charset="0"/>
                          <a:ea typeface="Verdana" panose="020B0604030504040204" pitchFamily="34" charset="0"/>
                          <a:cs typeface="Arial" panose="020B0604020202020204" pitchFamily="34" charset="0"/>
                        </a:rPr>
                        <a:t> OF CARMEL-BY-THE-SEA</a:t>
                      </a:r>
                      <a:endParaRPr lang="en-US" sz="16600" b="0" dirty="0">
                        <a:solidFill>
                          <a:srgbClr val="FFC137"/>
                        </a:solidFill>
                        <a:latin typeface="Arial" panose="020B0604020202020204" pitchFamily="34" charset="0"/>
                        <a:cs typeface="Arial" panose="020B0604020202020204" pitchFamily="34" charset="0"/>
                      </a:endParaRPr>
                    </a:p>
                  </a:txBody>
                  <a:tcPr anchor="ctr">
                    <a:solidFill>
                      <a:schemeClr val="accent1">
                        <a:lumMod val="50000"/>
                      </a:schemeClr>
                    </a:solidFill>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352" y="127754"/>
            <a:ext cx="1225296" cy="1217235"/>
          </a:xfrm>
          <a:prstGeom prst="rect">
            <a:avLst/>
          </a:prstGeom>
        </p:spPr>
      </p:pic>
    </p:spTree>
    <p:extLst>
      <p:ext uri="{BB962C8B-B14F-4D97-AF65-F5344CB8AC3E}">
        <p14:creationId xmlns:p14="http://schemas.microsoft.com/office/powerpoint/2010/main" val="119710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cat, street&#10;&#10;Description automatically generated">
            <a:extLst>
              <a:ext uri="{FF2B5EF4-FFF2-40B4-BE49-F238E27FC236}">
                <a16:creationId xmlns:a16="http://schemas.microsoft.com/office/drawing/2014/main" id="{C9E6D74E-7BD6-4AFB-BBA7-777D467C21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648" y="2511788"/>
            <a:ext cx="4470647" cy="4103079"/>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905332"/>
            <a:ext cx="3667700" cy="453668"/>
          </a:xfrm>
        </p:spPr>
        <p:txBody>
          <a:bodyPr>
            <a:normAutofit fontScale="92500"/>
          </a:bodyPr>
          <a:lstStyle/>
          <a:p>
            <a:pPr marL="0" lvl="1" indent="0">
              <a:spcAft>
                <a:spcPts val="1200"/>
              </a:spcAft>
              <a:buClr>
                <a:srgbClr val="FFC137"/>
              </a:buClr>
              <a:buNone/>
            </a:pPr>
            <a:r>
              <a:rPr lang="en-US" sz="2800" dirty="0">
                <a:solidFill>
                  <a:srgbClr val="1F4E79"/>
                </a:solidFill>
                <a:latin typeface="Arial" panose="020B0604020202020204" pitchFamily="34" charset="0"/>
                <a:cs typeface="Arial" panose="020B0604020202020204" pitchFamily="34" charset="0"/>
              </a:rPr>
              <a:t>Hazard: Sea Level Rise</a:t>
            </a:r>
          </a:p>
        </p:txBody>
      </p:sp>
      <p:graphicFrame>
        <p:nvGraphicFramePr>
          <p:cNvPr id="4" name="Table 3"/>
          <p:cNvGraphicFramePr>
            <a:graphicFrameLocks noGrp="1"/>
          </p:cNvGraphicFramePr>
          <p:nvPr/>
        </p:nvGraphicFramePr>
        <p:xfrm>
          <a:off x="0" y="-60219"/>
          <a:ext cx="12192000" cy="159318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1593183">
                <a:tc>
                  <a:txBody>
                    <a:bodyPr/>
                    <a:lstStyle/>
                    <a:p>
                      <a:r>
                        <a:rPr lang="en-US" sz="3200" dirty="0">
                          <a:solidFill>
                            <a:srgbClr val="FFC137"/>
                          </a:solidFill>
                          <a:latin typeface="Verdana" panose="020B0604030504040204" pitchFamily="34" charset="0"/>
                          <a:ea typeface="Verdana" panose="020B0604030504040204" pitchFamily="34" charset="0"/>
                          <a:cs typeface="Verdana" panose="020B0604030504040204" pitchFamily="34" charset="0"/>
                        </a:rPr>
                        <a:t>           </a:t>
                      </a:r>
                      <a:r>
                        <a:rPr lang="en-US" sz="5400" b="0" dirty="0">
                          <a:solidFill>
                            <a:srgbClr val="FFC137"/>
                          </a:solidFill>
                          <a:effectLst/>
                          <a:latin typeface="Arial" panose="020B0604020202020204" pitchFamily="34" charset="0"/>
                          <a:ea typeface="Verdana" panose="020B0604030504040204" pitchFamily="34" charset="0"/>
                          <a:cs typeface="Arial" panose="020B0604020202020204" pitchFamily="34" charset="0"/>
                        </a:rPr>
                        <a:t>CITY</a:t>
                      </a:r>
                      <a:r>
                        <a:rPr lang="en-US" sz="5400" b="0" baseline="0" dirty="0">
                          <a:solidFill>
                            <a:srgbClr val="FFC137"/>
                          </a:solidFill>
                          <a:effectLst/>
                          <a:latin typeface="Arial" panose="020B0604020202020204" pitchFamily="34" charset="0"/>
                          <a:ea typeface="Verdana" panose="020B0604030504040204" pitchFamily="34" charset="0"/>
                          <a:cs typeface="Arial" panose="020B0604020202020204" pitchFamily="34" charset="0"/>
                        </a:rPr>
                        <a:t> OF CARMEL-BY-THE-SEA</a:t>
                      </a:r>
                      <a:endParaRPr lang="en-US" sz="16600" b="0" dirty="0">
                        <a:solidFill>
                          <a:srgbClr val="FFC137"/>
                        </a:solidFill>
                        <a:latin typeface="Arial" panose="020B0604020202020204" pitchFamily="34" charset="0"/>
                        <a:cs typeface="Arial" panose="020B0604020202020204" pitchFamily="34" charset="0"/>
                      </a:endParaRPr>
                    </a:p>
                  </a:txBody>
                  <a:tcPr anchor="ctr">
                    <a:solidFill>
                      <a:schemeClr val="accent1">
                        <a:lumMod val="50000"/>
                      </a:schemeClr>
                    </a:solidFill>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352" y="127754"/>
            <a:ext cx="1225296" cy="1217235"/>
          </a:xfrm>
          <a:prstGeom prst="rect">
            <a:avLst/>
          </a:prstGeom>
        </p:spPr>
      </p:pic>
      <p:sp>
        <p:nvSpPr>
          <p:cNvPr id="17" name="Content Placeholder 2">
            <a:extLst>
              <a:ext uri="{FF2B5EF4-FFF2-40B4-BE49-F238E27FC236}">
                <a16:creationId xmlns:a16="http://schemas.microsoft.com/office/drawing/2014/main" id="{EDF0DFF0-E989-4B03-AC8F-CDABAC3DF9DA}"/>
              </a:ext>
            </a:extLst>
          </p:cNvPr>
          <p:cNvSpPr txBox="1">
            <a:spLocks/>
          </p:cNvSpPr>
          <p:nvPr/>
        </p:nvSpPr>
        <p:spPr>
          <a:xfrm>
            <a:off x="6032655" y="2116032"/>
            <a:ext cx="5705818" cy="43768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Clr>
                <a:srgbClr val="FFC137"/>
              </a:buClr>
              <a:buNone/>
            </a:pPr>
            <a:r>
              <a:rPr lang="en-US" dirty="0">
                <a:solidFill>
                  <a:srgbClr val="1F4E79"/>
                </a:solidFill>
                <a:latin typeface="Arial" panose="020B0604020202020204" pitchFamily="34" charset="0"/>
                <a:cs typeface="Arial" panose="020B0604020202020204" pitchFamily="34" charset="0"/>
              </a:rPr>
              <a:t>Maximum inundation with a 100-year storm with (only) 1 meter of Sea Level Rise. Assets at risk:</a:t>
            </a:r>
          </a:p>
          <a:p>
            <a:pPr lvl="1">
              <a:spcAft>
                <a:spcPts val="1200"/>
              </a:spcAft>
              <a:buClr>
                <a:srgbClr val="FFC137"/>
              </a:buClr>
            </a:pPr>
            <a:r>
              <a:rPr lang="en-US" dirty="0">
                <a:solidFill>
                  <a:srgbClr val="1F4E79"/>
                </a:solidFill>
                <a:latin typeface="Arial" panose="020B0604020202020204" pitchFamily="34" charset="0"/>
                <a:cs typeface="Arial" panose="020B0604020202020204" pitchFamily="34" charset="0"/>
              </a:rPr>
              <a:t>Seawalls</a:t>
            </a:r>
          </a:p>
          <a:p>
            <a:pPr lvl="1">
              <a:spcAft>
                <a:spcPts val="1200"/>
              </a:spcAft>
              <a:buClr>
                <a:srgbClr val="FFC137"/>
              </a:buClr>
            </a:pPr>
            <a:r>
              <a:rPr lang="en-US" dirty="0">
                <a:solidFill>
                  <a:srgbClr val="1F4E79"/>
                </a:solidFill>
                <a:latin typeface="Arial" panose="020B0604020202020204" pitchFamily="34" charset="0"/>
                <a:cs typeface="Arial" panose="020B0604020202020204" pitchFamily="34" charset="0"/>
              </a:rPr>
              <a:t>Homes up to San Antonio Road in some places – about 75 homes</a:t>
            </a:r>
          </a:p>
          <a:p>
            <a:pPr lvl="1">
              <a:spcAft>
                <a:spcPts val="1200"/>
              </a:spcAft>
              <a:buClr>
                <a:srgbClr val="FFC137"/>
              </a:buClr>
            </a:pPr>
            <a:r>
              <a:rPr lang="en-US" dirty="0">
                <a:solidFill>
                  <a:srgbClr val="1F4E79"/>
                </a:solidFill>
                <a:latin typeface="Arial" panose="020B0604020202020204" pitchFamily="34" charset="0"/>
                <a:cs typeface="Arial" panose="020B0604020202020204" pitchFamily="34" charset="0"/>
              </a:rPr>
              <a:t>Sewer Lines</a:t>
            </a:r>
          </a:p>
          <a:p>
            <a:pPr lvl="1">
              <a:spcAft>
                <a:spcPts val="1200"/>
              </a:spcAft>
              <a:buClr>
                <a:srgbClr val="FFC137"/>
              </a:buClr>
            </a:pPr>
            <a:r>
              <a:rPr lang="en-US" dirty="0">
                <a:solidFill>
                  <a:srgbClr val="1F4E79"/>
                </a:solidFill>
                <a:latin typeface="Arial" panose="020B0604020202020204" pitchFamily="34" charset="0"/>
                <a:cs typeface="Arial" panose="020B0604020202020204" pitchFamily="34" charset="0"/>
              </a:rPr>
              <a:t>CAWD (Wastewater Plant)</a:t>
            </a:r>
          </a:p>
        </p:txBody>
      </p:sp>
      <p:sp>
        <p:nvSpPr>
          <p:cNvPr id="47" name="Rectangle 46">
            <a:extLst>
              <a:ext uri="{FF2B5EF4-FFF2-40B4-BE49-F238E27FC236}">
                <a16:creationId xmlns:a16="http://schemas.microsoft.com/office/drawing/2014/main" id="{77F0B995-ED39-45EF-BE85-DBA00189F51D}"/>
              </a:ext>
            </a:extLst>
          </p:cNvPr>
          <p:cNvSpPr/>
          <p:nvPr/>
        </p:nvSpPr>
        <p:spPr>
          <a:xfrm>
            <a:off x="3069769" y="4076864"/>
            <a:ext cx="151635" cy="326408"/>
          </a:xfrm>
          <a:prstGeom prst="rect">
            <a:avLst/>
          </a:prstGeom>
          <a:solidFill>
            <a:srgbClr val="FFFF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598293B3-E652-426F-A596-6887AC663BA0}"/>
              </a:ext>
            </a:extLst>
          </p:cNvPr>
          <p:cNvSpPr/>
          <p:nvPr/>
        </p:nvSpPr>
        <p:spPr>
          <a:xfrm>
            <a:off x="3069769" y="4862637"/>
            <a:ext cx="78438" cy="378996"/>
          </a:xfrm>
          <a:prstGeom prst="rect">
            <a:avLst/>
          </a:prstGeom>
          <a:solidFill>
            <a:srgbClr val="FFFF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80E338B0-0F21-40AF-B6ED-F382047E6F25}"/>
              </a:ext>
            </a:extLst>
          </p:cNvPr>
          <p:cNvSpPr/>
          <p:nvPr/>
        </p:nvSpPr>
        <p:spPr>
          <a:xfrm>
            <a:off x="3106847" y="4394357"/>
            <a:ext cx="114555" cy="536872"/>
          </a:xfrm>
          <a:prstGeom prst="rect">
            <a:avLst/>
          </a:prstGeom>
          <a:solidFill>
            <a:srgbClr val="FFFF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E51EDBDF-8A21-4E23-932E-4541442BA4E3}"/>
              </a:ext>
            </a:extLst>
          </p:cNvPr>
          <p:cNvGrpSpPr/>
          <p:nvPr/>
        </p:nvGrpSpPr>
        <p:grpSpPr>
          <a:xfrm>
            <a:off x="2944037" y="3882754"/>
            <a:ext cx="151634" cy="1272808"/>
            <a:chOff x="2982139" y="3882754"/>
            <a:chExt cx="151634" cy="1272808"/>
          </a:xfrm>
        </p:grpSpPr>
        <p:cxnSp>
          <p:nvCxnSpPr>
            <p:cNvPr id="21" name="Straight Connector 20">
              <a:extLst>
                <a:ext uri="{FF2B5EF4-FFF2-40B4-BE49-F238E27FC236}">
                  <a16:creationId xmlns:a16="http://schemas.microsoft.com/office/drawing/2014/main" id="{7EEAB5F2-6ACC-4924-9BDE-2F1626B21835}"/>
                </a:ext>
              </a:extLst>
            </p:cNvPr>
            <p:cNvCxnSpPr>
              <a:cxnSpLocks/>
            </p:cNvCxnSpPr>
            <p:nvPr/>
          </p:nvCxnSpPr>
          <p:spPr>
            <a:xfrm>
              <a:off x="2982139" y="3882754"/>
              <a:ext cx="151634" cy="827095"/>
            </a:xfrm>
            <a:prstGeom prst="line">
              <a:avLst/>
            </a:prstGeom>
            <a:ln w="38100">
              <a:solidFill>
                <a:srgbClr val="7030A0"/>
              </a:solidFill>
            </a:ln>
          </p:spPr>
          <p:style>
            <a:lnRef idx="3">
              <a:schemeClr val="accent2"/>
            </a:lnRef>
            <a:fillRef idx="0">
              <a:schemeClr val="accent2"/>
            </a:fillRef>
            <a:effectRef idx="2">
              <a:schemeClr val="accent2"/>
            </a:effectRef>
            <a:fontRef idx="minor">
              <a:schemeClr val="tx1"/>
            </a:fontRef>
          </p:style>
        </p:cxnSp>
        <p:cxnSp>
          <p:nvCxnSpPr>
            <p:cNvPr id="22" name="Straight Connector 21">
              <a:extLst>
                <a:ext uri="{FF2B5EF4-FFF2-40B4-BE49-F238E27FC236}">
                  <a16:creationId xmlns:a16="http://schemas.microsoft.com/office/drawing/2014/main" id="{FEA8DB4D-D692-4F74-8800-6F371CC0432A}"/>
                </a:ext>
              </a:extLst>
            </p:cNvPr>
            <p:cNvCxnSpPr>
              <a:cxnSpLocks/>
            </p:cNvCxnSpPr>
            <p:nvPr/>
          </p:nvCxnSpPr>
          <p:spPr>
            <a:xfrm flipH="1">
              <a:off x="2982139" y="4709849"/>
              <a:ext cx="151634" cy="445713"/>
            </a:xfrm>
            <a:prstGeom prst="line">
              <a:avLst/>
            </a:prstGeom>
            <a:ln w="38100">
              <a:solidFill>
                <a:srgbClr val="7030A0"/>
              </a:solidFill>
            </a:ln>
          </p:spPr>
          <p:style>
            <a:lnRef idx="3">
              <a:schemeClr val="accent2"/>
            </a:lnRef>
            <a:fillRef idx="0">
              <a:schemeClr val="accent2"/>
            </a:fillRef>
            <a:effectRef idx="2">
              <a:schemeClr val="accent2"/>
            </a:effectRef>
            <a:fontRef idx="minor">
              <a:schemeClr val="tx1"/>
            </a:fontRef>
          </p:style>
        </p:cxnSp>
      </p:grpSp>
      <p:grpSp>
        <p:nvGrpSpPr>
          <p:cNvPr id="55" name="Group 54">
            <a:extLst>
              <a:ext uri="{FF2B5EF4-FFF2-40B4-BE49-F238E27FC236}">
                <a16:creationId xmlns:a16="http://schemas.microsoft.com/office/drawing/2014/main" id="{5C5998B7-6E6D-4661-B564-61508AA0AA71}"/>
              </a:ext>
            </a:extLst>
          </p:cNvPr>
          <p:cNvGrpSpPr/>
          <p:nvPr/>
        </p:nvGrpSpPr>
        <p:grpSpPr>
          <a:xfrm>
            <a:off x="2944038" y="3390900"/>
            <a:ext cx="277366" cy="1861999"/>
            <a:chOff x="2944038" y="3390900"/>
            <a:chExt cx="277366" cy="1861999"/>
          </a:xfrm>
        </p:grpSpPr>
        <p:sp>
          <p:nvSpPr>
            <p:cNvPr id="43" name="Rectangle 42">
              <a:extLst>
                <a:ext uri="{FF2B5EF4-FFF2-40B4-BE49-F238E27FC236}">
                  <a16:creationId xmlns:a16="http://schemas.microsoft.com/office/drawing/2014/main" id="{9FFDBE45-BB45-45F4-A3F0-54EC38DA3A37}"/>
                </a:ext>
              </a:extLst>
            </p:cNvPr>
            <p:cNvSpPr/>
            <p:nvPr/>
          </p:nvSpPr>
          <p:spPr>
            <a:xfrm>
              <a:off x="2944038" y="3390900"/>
              <a:ext cx="100802" cy="391886"/>
            </a:xfrm>
            <a:prstGeom prst="rect">
              <a:avLst/>
            </a:prstGeom>
            <a:solidFill>
              <a:srgbClr val="FFFF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C2341835-BF1D-476E-9FF1-6DC6466B0201}"/>
                </a:ext>
              </a:extLst>
            </p:cNvPr>
            <p:cNvSpPr/>
            <p:nvPr/>
          </p:nvSpPr>
          <p:spPr>
            <a:xfrm>
              <a:off x="2983121" y="3782786"/>
              <a:ext cx="151635" cy="391886"/>
            </a:xfrm>
            <a:prstGeom prst="rect">
              <a:avLst/>
            </a:prstGeom>
            <a:solidFill>
              <a:srgbClr val="FFFF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30CC583-9257-4F36-931F-4434662ECF5B}"/>
                </a:ext>
              </a:extLst>
            </p:cNvPr>
            <p:cNvSpPr/>
            <p:nvPr/>
          </p:nvSpPr>
          <p:spPr>
            <a:xfrm>
              <a:off x="3069769" y="4088130"/>
              <a:ext cx="151635" cy="326408"/>
            </a:xfrm>
            <a:prstGeom prst="rect">
              <a:avLst/>
            </a:prstGeom>
            <a:solidFill>
              <a:srgbClr val="FFFF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636E6CF5-16F9-417C-9190-A862FD81A34E}"/>
                </a:ext>
              </a:extLst>
            </p:cNvPr>
            <p:cNvSpPr/>
            <p:nvPr/>
          </p:nvSpPr>
          <p:spPr>
            <a:xfrm>
              <a:off x="3069769" y="4873903"/>
              <a:ext cx="78438" cy="378996"/>
            </a:xfrm>
            <a:prstGeom prst="rect">
              <a:avLst/>
            </a:prstGeom>
            <a:solidFill>
              <a:srgbClr val="FFFF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6CE5740B-E181-4E1E-88D6-006624B44852}"/>
                </a:ext>
              </a:extLst>
            </p:cNvPr>
            <p:cNvSpPr/>
            <p:nvPr/>
          </p:nvSpPr>
          <p:spPr>
            <a:xfrm>
              <a:off x="3106847" y="4405623"/>
              <a:ext cx="114555" cy="536872"/>
            </a:xfrm>
            <a:prstGeom prst="rect">
              <a:avLst/>
            </a:prstGeom>
            <a:solidFill>
              <a:srgbClr val="FFFF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21B2347F-FEAD-431F-B894-4AAB2835D225}"/>
              </a:ext>
            </a:extLst>
          </p:cNvPr>
          <p:cNvGrpSpPr/>
          <p:nvPr/>
        </p:nvGrpSpPr>
        <p:grpSpPr>
          <a:xfrm>
            <a:off x="2960923" y="3429000"/>
            <a:ext cx="261256" cy="1726562"/>
            <a:chOff x="2514603" y="3429000"/>
            <a:chExt cx="261256" cy="1726562"/>
          </a:xfrm>
        </p:grpSpPr>
        <p:cxnSp>
          <p:nvCxnSpPr>
            <p:cNvPr id="28" name="Straight Connector 27">
              <a:extLst>
                <a:ext uri="{FF2B5EF4-FFF2-40B4-BE49-F238E27FC236}">
                  <a16:creationId xmlns:a16="http://schemas.microsoft.com/office/drawing/2014/main" id="{15F62DA6-0CAF-4984-BCA2-BD0A5A075AAE}"/>
                </a:ext>
              </a:extLst>
            </p:cNvPr>
            <p:cNvCxnSpPr>
              <a:cxnSpLocks/>
            </p:cNvCxnSpPr>
            <p:nvPr/>
          </p:nvCxnSpPr>
          <p:spPr>
            <a:xfrm>
              <a:off x="2514603" y="3429000"/>
              <a:ext cx="243359" cy="1280849"/>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9" name="Straight Connector 28">
              <a:extLst>
                <a:ext uri="{FF2B5EF4-FFF2-40B4-BE49-F238E27FC236}">
                  <a16:creationId xmlns:a16="http://schemas.microsoft.com/office/drawing/2014/main" id="{A7E79ECB-667C-4479-BAFC-F0C73369039C}"/>
                </a:ext>
              </a:extLst>
            </p:cNvPr>
            <p:cNvCxnSpPr>
              <a:cxnSpLocks/>
            </p:cNvCxnSpPr>
            <p:nvPr/>
          </p:nvCxnSpPr>
          <p:spPr>
            <a:xfrm flipH="1">
              <a:off x="2596245" y="4709849"/>
              <a:ext cx="179614" cy="445713"/>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grpSp>
      <p:sp>
        <p:nvSpPr>
          <p:cNvPr id="56" name="Arrow: Up 55">
            <a:extLst>
              <a:ext uri="{FF2B5EF4-FFF2-40B4-BE49-F238E27FC236}">
                <a16:creationId xmlns:a16="http://schemas.microsoft.com/office/drawing/2014/main" id="{4757F9B9-9902-4F6B-B627-17E744FFA3E2}"/>
              </a:ext>
            </a:extLst>
          </p:cNvPr>
          <p:cNvSpPr/>
          <p:nvPr/>
        </p:nvSpPr>
        <p:spPr>
          <a:xfrm rot="8921043">
            <a:off x="4669971" y="5970814"/>
            <a:ext cx="462643" cy="522061"/>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0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xEl>
                                              <p:pRg st="4" end="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7" grpId="0" uiExpand="1" build="p" bldLvl="2"/>
      <p:bldP spid="5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3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199" y="2070537"/>
            <a:ext cx="10515599" cy="4787463"/>
          </a:xfrm>
        </p:spPr>
        <p:txBody>
          <a:bodyPr>
            <a:normAutofit/>
          </a:bodyPr>
          <a:lstStyle/>
          <a:p>
            <a:pPr marL="0" lvl="1" indent="0">
              <a:spcAft>
                <a:spcPts val="1200"/>
              </a:spcAft>
              <a:buClr>
                <a:srgbClr val="FFC137"/>
              </a:buClr>
              <a:buNone/>
            </a:pPr>
            <a:r>
              <a:rPr lang="en-US" sz="2800" dirty="0">
                <a:solidFill>
                  <a:srgbClr val="1F4E79"/>
                </a:solidFill>
                <a:latin typeface="Arial" panose="020B0604020202020204" pitchFamily="34" charset="0"/>
                <a:cs typeface="Arial" panose="020B0604020202020204" pitchFamily="34" charset="0"/>
              </a:rPr>
              <a:t>Reminder slide</a:t>
            </a:r>
          </a:p>
          <a:p>
            <a:pPr marL="342900" lvl="1" indent="-342900">
              <a:spcAft>
                <a:spcPts val="1200"/>
              </a:spcAft>
              <a:buClr>
                <a:srgbClr val="FFC137"/>
              </a:buClr>
            </a:pPr>
            <a:r>
              <a:rPr lang="en-US" sz="2800" dirty="0">
                <a:solidFill>
                  <a:srgbClr val="1F4E79"/>
                </a:solidFill>
                <a:latin typeface="Arial" panose="020B0604020202020204" pitchFamily="34" charset="0"/>
                <a:cs typeface="Arial" panose="020B0604020202020204" pitchFamily="34" charset="0"/>
              </a:rPr>
              <a:t>On the next two slides, Be sure to cover assets that are important to the audience. Spend time on them.</a:t>
            </a:r>
          </a:p>
          <a:p>
            <a:pPr marL="800100" lvl="2" indent="-342900">
              <a:spcAft>
                <a:spcPts val="1200"/>
              </a:spcAft>
              <a:buClr>
                <a:srgbClr val="FFC137"/>
              </a:buClr>
            </a:pPr>
            <a:r>
              <a:rPr lang="en-US" sz="2400" dirty="0">
                <a:solidFill>
                  <a:srgbClr val="1F4E79"/>
                </a:solidFill>
                <a:latin typeface="Arial" panose="020B0604020202020204" pitchFamily="34" charset="0"/>
                <a:cs typeface="Arial" panose="020B0604020202020204" pitchFamily="34" charset="0"/>
              </a:rPr>
              <a:t>CAWD – wastewater pipes, treatment plant</a:t>
            </a:r>
          </a:p>
          <a:p>
            <a:pPr marL="800100" lvl="2" indent="-342900">
              <a:spcAft>
                <a:spcPts val="1200"/>
              </a:spcAft>
              <a:buClr>
                <a:srgbClr val="FFC137"/>
              </a:buClr>
            </a:pPr>
            <a:r>
              <a:rPr lang="en-US" sz="2400" dirty="0">
                <a:solidFill>
                  <a:srgbClr val="1F4E79"/>
                </a:solidFill>
                <a:latin typeface="Arial" panose="020B0604020202020204" pitchFamily="34" charset="0"/>
                <a:cs typeface="Arial" panose="020B0604020202020204" pitchFamily="34" charset="0"/>
              </a:rPr>
              <a:t>Friends of the Forest – tree selection</a:t>
            </a:r>
          </a:p>
          <a:p>
            <a:pPr marL="800100" lvl="2" indent="-342900">
              <a:spcAft>
                <a:spcPts val="1200"/>
              </a:spcAft>
              <a:buClr>
                <a:srgbClr val="FFC137"/>
              </a:buClr>
            </a:pPr>
            <a:r>
              <a:rPr lang="en-US" sz="2400" dirty="0">
                <a:solidFill>
                  <a:srgbClr val="1F4E79"/>
                </a:solidFill>
                <a:latin typeface="Arial" panose="020B0604020202020204" pitchFamily="34" charset="0"/>
                <a:cs typeface="Arial" panose="020B0604020202020204" pitchFamily="34" charset="0"/>
              </a:rPr>
              <a:t>Carmel Residents Association – Public Safety (electrical grid resiliency, for example.)</a:t>
            </a:r>
          </a:p>
          <a:p>
            <a:pPr marL="0" lvl="1" indent="0">
              <a:spcAft>
                <a:spcPts val="1200"/>
              </a:spcAft>
              <a:buClr>
                <a:srgbClr val="FFC137"/>
              </a:buClr>
              <a:buNone/>
            </a:pPr>
            <a:endParaRPr lang="en-US" sz="2800" dirty="0">
              <a:solidFill>
                <a:srgbClr val="1F4E79"/>
              </a:solidFill>
              <a:latin typeface="Arial" panose="020B0604020202020204" pitchFamily="34" charset="0"/>
              <a:cs typeface="Arial" panose="020B0604020202020204" pitchFamily="34" charset="0"/>
            </a:endParaRPr>
          </a:p>
          <a:p>
            <a:pPr marL="457200" lvl="1" indent="-457200">
              <a:spcAft>
                <a:spcPts val="1200"/>
              </a:spcAft>
              <a:buClr>
                <a:srgbClr val="FFC137"/>
              </a:buClr>
            </a:pPr>
            <a:endParaRPr lang="en-US" sz="2800" dirty="0">
              <a:solidFill>
                <a:srgbClr val="1F4E79"/>
              </a:solidFill>
              <a:latin typeface="Arial" panose="020B0604020202020204" pitchFamily="34" charset="0"/>
              <a:cs typeface="Arial" panose="020B0604020202020204" pitchFamily="34" charset="0"/>
            </a:endParaRPr>
          </a:p>
          <a:p>
            <a:pPr marL="0" indent="0">
              <a:buClr>
                <a:srgbClr val="FFC137"/>
              </a:buClr>
              <a:buNone/>
            </a:pPr>
            <a:endParaRPr lang="en-US" dirty="0">
              <a:solidFill>
                <a:srgbClr val="1F4E79"/>
              </a:solidFill>
              <a:latin typeface="Arial" panose="020B0604020202020204" pitchFamily="34" charset="0"/>
              <a:cs typeface="Arial" panose="020B0604020202020204" pitchFamily="34" charset="0"/>
            </a:endParaRPr>
          </a:p>
          <a:p>
            <a:pPr>
              <a:spcAft>
                <a:spcPts val="1200"/>
              </a:spcAft>
              <a:buClr>
                <a:srgbClr val="FFC137"/>
              </a:buClr>
            </a:pPr>
            <a:endParaRPr lang="en-US" dirty="0">
              <a:solidFill>
                <a:srgbClr val="1F4E79"/>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nvGraphicFramePr>
        <p:xfrm>
          <a:off x="0" y="-60219"/>
          <a:ext cx="12192000" cy="159318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1593183">
                <a:tc>
                  <a:txBody>
                    <a:bodyPr/>
                    <a:lstStyle/>
                    <a:p>
                      <a:r>
                        <a:rPr lang="en-US" sz="3200" dirty="0">
                          <a:solidFill>
                            <a:srgbClr val="FFC137"/>
                          </a:solidFill>
                          <a:latin typeface="Verdana" panose="020B0604030504040204" pitchFamily="34" charset="0"/>
                          <a:ea typeface="Verdana" panose="020B0604030504040204" pitchFamily="34" charset="0"/>
                          <a:cs typeface="Verdana" panose="020B0604030504040204" pitchFamily="34" charset="0"/>
                        </a:rPr>
                        <a:t>           </a:t>
                      </a:r>
                      <a:r>
                        <a:rPr lang="en-US" sz="5400" b="0" dirty="0">
                          <a:solidFill>
                            <a:srgbClr val="FFC137"/>
                          </a:solidFill>
                          <a:effectLst/>
                          <a:latin typeface="Arial" panose="020B0604020202020204" pitchFamily="34" charset="0"/>
                          <a:ea typeface="Verdana" panose="020B0604030504040204" pitchFamily="34" charset="0"/>
                          <a:cs typeface="Arial" panose="020B0604020202020204" pitchFamily="34" charset="0"/>
                        </a:rPr>
                        <a:t>CITY</a:t>
                      </a:r>
                      <a:r>
                        <a:rPr lang="en-US" sz="5400" b="0" baseline="0" dirty="0">
                          <a:solidFill>
                            <a:srgbClr val="FFC137"/>
                          </a:solidFill>
                          <a:effectLst/>
                          <a:latin typeface="Arial" panose="020B0604020202020204" pitchFamily="34" charset="0"/>
                          <a:ea typeface="Verdana" panose="020B0604030504040204" pitchFamily="34" charset="0"/>
                          <a:cs typeface="Arial" panose="020B0604020202020204" pitchFamily="34" charset="0"/>
                        </a:rPr>
                        <a:t> OF CARMEL-BY-THE-SEA</a:t>
                      </a:r>
                      <a:endParaRPr lang="en-US" sz="16600" b="0" dirty="0">
                        <a:solidFill>
                          <a:srgbClr val="FFC137"/>
                        </a:solidFill>
                        <a:latin typeface="Arial" panose="020B0604020202020204" pitchFamily="34" charset="0"/>
                        <a:cs typeface="Arial" panose="020B0604020202020204" pitchFamily="34" charset="0"/>
                      </a:endParaRPr>
                    </a:p>
                  </a:txBody>
                  <a:tcPr anchor="ctr">
                    <a:solidFill>
                      <a:schemeClr val="accent1">
                        <a:lumMod val="50000"/>
                      </a:schemeClr>
                    </a:solidFill>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352" y="127754"/>
            <a:ext cx="1225296" cy="1217235"/>
          </a:xfrm>
          <a:prstGeom prst="rect">
            <a:avLst/>
          </a:prstGeom>
        </p:spPr>
      </p:pic>
    </p:spTree>
    <p:extLst>
      <p:ext uri="{BB962C8B-B14F-4D97-AF65-F5344CB8AC3E}">
        <p14:creationId xmlns:p14="http://schemas.microsoft.com/office/powerpoint/2010/main" val="189327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theme/theme1.xml><?xml version="1.0" encoding="utf-8"?>
<a:theme xmlns:a="http://schemas.openxmlformats.org/drawingml/2006/main" name="Powerpoint_Presentation_Template">
  <a:themeElements>
    <a:clrScheme name="Custom 1">
      <a:dk1>
        <a:srgbClr val="1E4E79"/>
      </a:dk1>
      <a:lt1>
        <a:srgbClr val="FFFFFF"/>
      </a:lt1>
      <a:dk2>
        <a:srgbClr val="FFFFFF"/>
      </a:dk2>
      <a:lt2>
        <a:srgbClr val="FFFFFF"/>
      </a:lt2>
      <a:accent1>
        <a:srgbClr val="5B9BD5"/>
      </a:accent1>
      <a:accent2>
        <a:srgbClr val="ED7D31"/>
      </a:accent2>
      <a:accent3>
        <a:srgbClr val="A5A5A5"/>
      </a:accent3>
      <a:accent4>
        <a:srgbClr val="FFB91D"/>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DDF3F143-0D59-4118-9FED-5B95D149A821}" vid="{FCDD65A2-D8BD-4D45-8B34-4170C800D9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MBAG Energy Watch">
    <a:dk1>
      <a:srgbClr val="2F2B20"/>
    </a:dk1>
    <a:lt1>
      <a:srgbClr val="FFFFFF"/>
    </a:lt1>
    <a:dk2>
      <a:srgbClr val="F1AB27"/>
    </a:dk2>
    <a:lt2>
      <a:srgbClr val="1C799B"/>
    </a:lt2>
    <a:accent1>
      <a:srgbClr val="1C799B"/>
    </a:accent1>
    <a:accent2>
      <a:srgbClr val="9CBEBD"/>
    </a:accent2>
    <a:accent3>
      <a:srgbClr val="E69A10"/>
    </a:accent3>
    <a:accent4>
      <a:srgbClr val="95A39D"/>
    </a:accent4>
    <a:accent5>
      <a:srgbClr val="B1A089"/>
    </a:accent5>
    <a:accent6>
      <a:srgbClr val="D0C5B8"/>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AMBAG Energy Watch">
    <a:dk1>
      <a:srgbClr val="2F2B20"/>
    </a:dk1>
    <a:lt1>
      <a:srgbClr val="FFFFFF"/>
    </a:lt1>
    <a:dk2>
      <a:srgbClr val="F1AB27"/>
    </a:dk2>
    <a:lt2>
      <a:srgbClr val="1C799B"/>
    </a:lt2>
    <a:accent1>
      <a:srgbClr val="1C799B"/>
    </a:accent1>
    <a:accent2>
      <a:srgbClr val="9CBEBD"/>
    </a:accent2>
    <a:accent3>
      <a:srgbClr val="E69A10"/>
    </a:accent3>
    <a:accent4>
      <a:srgbClr val="95A39D"/>
    </a:accent4>
    <a:accent5>
      <a:srgbClr val="B1A089"/>
    </a:accent5>
    <a:accent6>
      <a:srgbClr val="D0C5B8"/>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AMBAG Energy Watch">
    <a:dk1>
      <a:srgbClr val="2F2B20"/>
    </a:dk1>
    <a:lt1>
      <a:srgbClr val="FFFFFF"/>
    </a:lt1>
    <a:dk2>
      <a:srgbClr val="F1AB27"/>
    </a:dk2>
    <a:lt2>
      <a:srgbClr val="1C799B"/>
    </a:lt2>
    <a:accent1>
      <a:srgbClr val="1C799B"/>
    </a:accent1>
    <a:accent2>
      <a:srgbClr val="9CBEBD"/>
    </a:accent2>
    <a:accent3>
      <a:srgbClr val="E69A10"/>
    </a:accent3>
    <a:accent4>
      <a:srgbClr val="95A39D"/>
    </a:accent4>
    <a:accent5>
      <a:srgbClr val="B1A089"/>
    </a:accent5>
    <a:accent6>
      <a:srgbClr val="D0C5B8"/>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AMBAG Energy Watch">
    <a:dk1>
      <a:srgbClr val="2F2B20"/>
    </a:dk1>
    <a:lt1>
      <a:srgbClr val="FFFFFF"/>
    </a:lt1>
    <a:dk2>
      <a:srgbClr val="F1AB27"/>
    </a:dk2>
    <a:lt2>
      <a:srgbClr val="1C799B"/>
    </a:lt2>
    <a:accent1>
      <a:srgbClr val="1C799B"/>
    </a:accent1>
    <a:accent2>
      <a:srgbClr val="9CBEBD"/>
    </a:accent2>
    <a:accent3>
      <a:srgbClr val="E69A10"/>
    </a:accent3>
    <a:accent4>
      <a:srgbClr val="95A39D"/>
    </a:accent4>
    <a:accent5>
      <a:srgbClr val="B1A089"/>
    </a:accent5>
    <a:accent6>
      <a:srgbClr val="D0C5B8"/>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Powerpoint_Presentation_Template</Template>
  <TotalTime>3221</TotalTime>
  <Words>1840</Words>
  <Application>Microsoft Office PowerPoint</Application>
  <PresentationFormat>Widescreen</PresentationFormat>
  <Paragraphs>666</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Verdana</vt:lpstr>
      <vt:lpstr>Powerpoint_Presentation_Template</vt:lpstr>
      <vt:lpstr>Warming Up for the  Fight Against Climate Change</vt:lpstr>
      <vt:lpstr>PowerPoint Presentation</vt:lpstr>
      <vt:lpst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vt:lpstr>
      <vt:lpstr>PowerPoint Presentation</vt:lpstr>
      <vt:lpstr>PowerPoint Presentation</vt:lpstr>
      <vt:lpstr>PowerPoint Presentation</vt:lpstr>
      <vt:lpstr>PowerPoint Presentation</vt:lpstr>
      <vt:lpstr>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Ordinance Amending CMC Chapter 8.68 related to the City’s Material Restrictions Ordinance</dc:title>
  <dc:creator>Agnes</dc:creator>
  <cp:lastModifiedBy>Jeffrey Baron</cp:lastModifiedBy>
  <cp:revision>142</cp:revision>
  <cp:lastPrinted>2019-12-10T19:43:27Z</cp:lastPrinted>
  <dcterms:created xsi:type="dcterms:W3CDTF">2017-09-04T18:02:35Z</dcterms:created>
  <dcterms:modified xsi:type="dcterms:W3CDTF">2020-08-20T03:35:40Z</dcterms:modified>
</cp:coreProperties>
</file>